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64"/>
  </p:notesMasterIdLst>
  <p:sldIdLst>
    <p:sldId id="257" r:id="rId3"/>
    <p:sldId id="258" r:id="rId4"/>
    <p:sldId id="31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59" r:id="rId18"/>
    <p:sldId id="277" r:id="rId19"/>
    <p:sldId id="334" r:id="rId20"/>
    <p:sldId id="342" r:id="rId21"/>
    <p:sldId id="364" r:id="rId22"/>
    <p:sldId id="343" r:id="rId23"/>
    <p:sldId id="348" r:id="rId24"/>
    <p:sldId id="349" r:id="rId25"/>
    <p:sldId id="350" r:id="rId26"/>
    <p:sldId id="351" r:id="rId27"/>
    <p:sldId id="352" r:id="rId28"/>
    <p:sldId id="353" r:id="rId29"/>
    <p:sldId id="354" r:id="rId30"/>
    <p:sldId id="355" r:id="rId31"/>
    <p:sldId id="332" r:id="rId32"/>
    <p:sldId id="283" r:id="rId33"/>
    <p:sldId id="344" r:id="rId34"/>
    <p:sldId id="345" r:id="rId35"/>
    <p:sldId id="284" r:id="rId36"/>
    <p:sldId id="346" r:id="rId37"/>
    <p:sldId id="347" r:id="rId38"/>
    <p:sldId id="361" r:id="rId39"/>
    <p:sldId id="362" r:id="rId40"/>
    <p:sldId id="307" r:id="rId41"/>
    <p:sldId id="309" r:id="rId42"/>
    <p:sldId id="310" r:id="rId43"/>
    <p:sldId id="360" r:id="rId44"/>
    <p:sldId id="333" r:id="rId45"/>
    <p:sldId id="335" r:id="rId46"/>
    <p:sldId id="363" r:id="rId47"/>
    <p:sldId id="365" r:id="rId48"/>
    <p:sldId id="367" r:id="rId49"/>
    <p:sldId id="358" r:id="rId50"/>
    <p:sldId id="278" r:id="rId51"/>
    <p:sldId id="281" r:id="rId52"/>
    <p:sldId id="280" r:id="rId53"/>
    <p:sldId id="366" r:id="rId54"/>
    <p:sldId id="287" r:id="rId55"/>
    <p:sldId id="288" r:id="rId56"/>
    <p:sldId id="339" r:id="rId57"/>
    <p:sldId id="289" r:id="rId58"/>
    <p:sldId id="290" r:id="rId59"/>
    <p:sldId id="297" r:id="rId60"/>
    <p:sldId id="300" r:id="rId61"/>
    <p:sldId id="302" r:id="rId62"/>
    <p:sldId id="303"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Helvetica Neue" panose="02000503000000020004" pitchFamily="2"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06"/>
    <p:restoredTop sz="97146"/>
  </p:normalViewPr>
  <p:slideViewPr>
    <p:cSldViewPr snapToGrid="0">
      <p:cViewPr varScale="1">
        <p:scale>
          <a:sx n="208" d="100"/>
          <a:sy n="208" d="100"/>
        </p:scale>
        <p:origin x="232" y="184"/>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baa635cc9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baa635cc9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ru" sz="1400">
                <a:solidFill>
                  <a:schemeClr val="dk1"/>
                </a:solidFill>
                <a:latin typeface="Roboto"/>
                <a:ea typeface="Roboto"/>
                <a:cs typeface="Roboto"/>
                <a:sym typeface="Roboto"/>
              </a:rPr>
              <a:t>Курсы разработаны с учетом требований к специалистам на открытые вакансии топовых IT-компаний junior, middle и senior уровня</a:t>
            </a:r>
            <a:r>
              <a:rPr lang="ru" sz="1600">
                <a:solidFill>
                  <a:schemeClr val="dk1"/>
                </a:solidFill>
                <a:latin typeface="Roboto"/>
                <a:ea typeface="Roboto"/>
                <a:cs typeface="Roboto"/>
                <a:sym typeface="Roboto"/>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baa635cc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22baa635cc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ru" sz="1350">
                <a:solidFill>
                  <a:schemeClr val="dk1"/>
                </a:solidFill>
                <a:latin typeface="Roboto"/>
                <a:ea typeface="Roboto"/>
                <a:cs typeface="Roboto"/>
                <a:sym typeface="Roboto"/>
              </a:rPr>
              <a:t>В процессе обучения агент экспериментирует, выбирая различные действия, и учитывает полученную обратную связь в виде наград или штрафов, чтобы улучшить свою стратегию.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08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2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19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8388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95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921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22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68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9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7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5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11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88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3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06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3a70745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3a70745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15cf945b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15cf945bb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https://otus.ru/</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11"/>
          <p:cNvSpPr/>
          <p:nvPr/>
        </p:nvSpPr>
        <p:spPr>
          <a:xfrm>
            <a:off x="313592" y="983971"/>
            <a:ext cx="7938600" cy="35649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txBox="1">
            <a:spLocks noGrp="1"/>
          </p:cNvSpPr>
          <p:nvPr>
            <p:ph type="subTitle" idx="1"/>
          </p:nvPr>
        </p:nvSpPr>
        <p:spPr>
          <a:xfrm>
            <a:off x="327434" y="983971"/>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0.jpg"/><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en-US" sz="3600" dirty="0"/>
              <a:t>Overview main algorithms</a:t>
            </a:r>
            <a:endParaRPr sz="66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1"/>
          <p:cNvSpPr txBox="1"/>
          <p:nvPr/>
        </p:nvSpPr>
        <p:spPr>
          <a:xfrm>
            <a:off x="500550" y="330725"/>
            <a:ext cx="53511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Направления курсов</a:t>
            </a:r>
            <a:endParaRPr sz="3100" b="1">
              <a:latin typeface="Roboto"/>
              <a:ea typeface="Roboto"/>
              <a:cs typeface="Roboto"/>
              <a:sym typeface="Roboto"/>
            </a:endParaRPr>
          </a:p>
        </p:txBody>
      </p:sp>
      <p:sp>
        <p:nvSpPr>
          <p:cNvPr id="350" name="Google Shape;350;p71"/>
          <p:cNvSpPr txBox="1">
            <a:spLocks noGrp="1"/>
          </p:cNvSpPr>
          <p:nvPr>
            <p:ph type="subTitle" idx="4294967295"/>
          </p:nvPr>
        </p:nvSpPr>
        <p:spPr>
          <a:xfrm>
            <a:off x="540725" y="977775"/>
            <a:ext cx="69585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solidFill>
                  <a:srgbClr val="FF7700"/>
                </a:solidFill>
              </a:rPr>
              <a:t>Обучение специалистов разных грейдов: junior, middle, senior, lead</a:t>
            </a:r>
            <a:endParaRPr sz="1400" b="1">
              <a:solidFill>
                <a:srgbClr val="FF7700"/>
              </a:solidFill>
            </a:endParaRPr>
          </a:p>
        </p:txBody>
      </p:sp>
      <p:sp>
        <p:nvSpPr>
          <p:cNvPr id="351" name="Google Shape;351;p71"/>
          <p:cNvSpPr txBox="1"/>
          <p:nvPr/>
        </p:nvSpPr>
        <p:spPr>
          <a:xfrm>
            <a:off x="1776475" y="2699425"/>
            <a:ext cx="23445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Программирование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Инфраструктура</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Тестирование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Аналитика</a:t>
            </a:r>
            <a:endParaRPr>
              <a:latin typeface="Roboto"/>
              <a:ea typeface="Roboto"/>
              <a:cs typeface="Roboto"/>
              <a:sym typeface="Roboto"/>
            </a:endParaRPr>
          </a:p>
        </p:txBody>
      </p:sp>
      <p:pic>
        <p:nvPicPr>
          <p:cNvPr id="352" name="Google Shape;352;p71"/>
          <p:cNvPicPr preferRelativeResize="0"/>
          <p:nvPr/>
        </p:nvPicPr>
        <p:blipFill rotWithShape="1">
          <a:blip r:embed="rId3">
            <a:alphaModFix/>
          </a:blip>
          <a:srcRect/>
          <a:stretch/>
        </p:blipFill>
        <p:spPr>
          <a:xfrm>
            <a:off x="2208146" y="1889329"/>
            <a:ext cx="652375" cy="652375"/>
          </a:xfrm>
          <a:prstGeom prst="rect">
            <a:avLst/>
          </a:prstGeom>
          <a:noFill/>
          <a:ln>
            <a:noFill/>
          </a:ln>
        </p:spPr>
      </p:pic>
      <p:sp>
        <p:nvSpPr>
          <p:cNvPr id="353" name="Google Shape;353;p71"/>
          <p:cNvSpPr txBox="1"/>
          <p:nvPr/>
        </p:nvSpPr>
        <p:spPr>
          <a:xfrm>
            <a:off x="4802550" y="2699425"/>
            <a:ext cx="32994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Data Science</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Управление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GameDev</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Информационная безопасность</a:t>
            </a:r>
            <a:endParaRPr>
              <a:latin typeface="Roboto"/>
              <a:ea typeface="Roboto"/>
              <a:cs typeface="Roboto"/>
              <a:sym typeface="Roboto"/>
            </a:endParaRPr>
          </a:p>
        </p:txBody>
      </p:sp>
      <p:pic>
        <p:nvPicPr>
          <p:cNvPr id="354" name="Google Shape;354;p71"/>
          <p:cNvPicPr preferRelativeResize="0"/>
          <p:nvPr/>
        </p:nvPicPr>
        <p:blipFill rotWithShape="1">
          <a:blip r:embed="rId4">
            <a:alphaModFix/>
          </a:blip>
          <a:srcRect/>
          <a:stretch/>
        </p:blipFill>
        <p:spPr>
          <a:xfrm>
            <a:off x="5234221" y="1889329"/>
            <a:ext cx="652375" cy="65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p:nvPr/>
        </p:nvSpPr>
        <p:spPr>
          <a:xfrm>
            <a:off x="521225" y="1683400"/>
            <a:ext cx="2120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chemeClr val="dk1"/>
                </a:solidFill>
                <a:latin typeface="Roboto"/>
                <a:ea typeface="Roboto"/>
                <a:cs typeface="Roboto"/>
                <a:sym typeface="Roboto"/>
              </a:rPr>
              <a:t>курсов</a:t>
            </a:r>
            <a:r>
              <a:rPr lang="ru" sz="1200" b="0" i="0" u="none" strike="noStrike" cap="none">
                <a:solidFill>
                  <a:srgbClr val="000000"/>
                </a:solidFill>
                <a:latin typeface="Roboto"/>
                <a:ea typeface="Roboto"/>
                <a:cs typeface="Roboto"/>
                <a:sym typeface="Roboto"/>
              </a:rPr>
              <a:t> для junior, middle, senior специалистов</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менеджеров</a:t>
            </a:r>
            <a:endParaRPr sz="1200" b="0" i="0" u="none" strike="noStrike" cap="none">
              <a:solidFill>
                <a:srgbClr val="000000"/>
              </a:solidFill>
              <a:latin typeface="Roboto"/>
              <a:ea typeface="Roboto"/>
              <a:cs typeface="Roboto"/>
              <a:sym typeface="Roboto"/>
            </a:endParaRPr>
          </a:p>
        </p:txBody>
      </p:sp>
      <p:sp>
        <p:nvSpPr>
          <p:cNvPr id="360" name="Google Shape;360;p72"/>
          <p:cNvSpPr txBox="1"/>
          <p:nvPr/>
        </p:nvSpPr>
        <p:spPr>
          <a:xfrm>
            <a:off x="521225" y="112412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130+</a:t>
            </a:r>
            <a:endParaRPr sz="3100" b="1" i="0" u="none" strike="noStrike" cap="none">
              <a:solidFill>
                <a:srgbClr val="FF7700"/>
              </a:solidFill>
              <a:latin typeface="Roboto"/>
              <a:ea typeface="Roboto"/>
              <a:cs typeface="Roboto"/>
              <a:sym typeface="Roboto"/>
            </a:endParaRPr>
          </a:p>
        </p:txBody>
      </p:sp>
      <p:pic>
        <p:nvPicPr>
          <p:cNvPr id="361" name="Google Shape;361;p72"/>
          <p:cNvPicPr preferRelativeResize="0"/>
          <p:nvPr/>
        </p:nvPicPr>
        <p:blipFill rotWithShape="1">
          <a:blip r:embed="rId3">
            <a:alphaModFix/>
          </a:blip>
          <a:srcRect l="1114" r="1124"/>
          <a:stretch/>
        </p:blipFill>
        <p:spPr>
          <a:xfrm>
            <a:off x="6031050" y="0"/>
            <a:ext cx="3112951" cy="2617950"/>
          </a:xfrm>
          <a:prstGeom prst="rect">
            <a:avLst/>
          </a:prstGeom>
          <a:noFill/>
          <a:ln>
            <a:noFill/>
          </a:ln>
        </p:spPr>
      </p:pic>
      <p:sp>
        <p:nvSpPr>
          <p:cNvPr id="362" name="Google Shape;362;p72"/>
          <p:cNvSpPr txBox="1"/>
          <p:nvPr/>
        </p:nvSpPr>
        <p:spPr>
          <a:xfrm>
            <a:off x="3074550" y="1683400"/>
            <a:ext cx="2798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преподавателей </a:t>
            </a:r>
            <a:r>
              <a:rPr lang="ru" sz="1200" b="0" i="0" u="none" strike="noStrike" cap="none">
                <a:solidFill>
                  <a:srgbClr val="000000"/>
                </a:solidFill>
                <a:latin typeface="Roboto"/>
                <a:ea typeface="Roboto"/>
                <a:cs typeface="Roboto"/>
                <a:sym typeface="Roboto"/>
              </a:rPr>
              <a:t>делятся актуальными знаниями</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реальными кейсами,  востребованными в IT-индустрии</a:t>
            </a:r>
            <a:endParaRPr sz="1200" b="0" i="0" u="none" strike="noStrike" cap="none">
              <a:solidFill>
                <a:srgbClr val="000000"/>
              </a:solidFill>
              <a:latin typeface="Roboto"/>
              <a:ea typeface="Roboto"/>
              <a:cs typeface="Roboto"/>
              <a:sym typeface="Roboto"/>
            </a:endParaRPr>
          </a:p>
        </p:txBody>
      </p:sp>
      <p:sp>
        <p:nvSpPr>
          <p:cNvPr id="363" name="Google Shape;363;p72"/>
          <p:cNvSpPr txBox="1"/>
          <p:nvPr/>
        </p:nvSpPr>
        <p:spPr>
          <a:xfrm>
            <a:off x="3074550" y="112411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600+</a:t>
            </a:r>
            <a:endParaRPr sz="3100" b="1" i="0" u="none" strike="noStrike" cap="none">
              <a:solidFill>
                <a:srgbClr val="FF7700"/>
              </a:solidFill>
              <a:latin typeface="Roboto"/>
              <a:ea typeface="Roboto"/>
              <a:cs typeface="Roboto"/>
              <a:sym typeface="Roboto"/>
            </a:endParaRPr>
          </a:p>
        </p:txBody>
      </p:sp>
      <p:sp>
        <p:nvSpPr>
          <p:cNvPr id="364" name="Google Shape;364;p72"/>
          <p:cNvSpPr txBox="1"/>
          <p:nvPr/>
        </p:nvSpPr>
        <p:spPr>
          <a:xfrm>
            <a:off x="2351221" y="3528217"/>
            <a:ext cx="29592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выпускников </a:t>
            </a:r>
            <a:r>
              <a:rPr lang="ru" sz="1200" b="0" i="0" u="none" strike="noStrike" cap="none">
                <a:solidFill>
                  <a:srgbClr val="000000"/>
                </a:solidFill>
                <a:latin typeface="Roboto"/>
                <a:ea typeface="Roboto"/>
                <a:cs typeface="Roboto"/>
                <a:sym typeface="Roboto"/>
              </a:rPr>
              <a:t>уже прошли обучение по  программам, адаптированным под запросы ведущих работодателей</a:t>
            </a:r>
            <a:endParaRPr sz="1200" b="0" i="0" u="none" strike="noStrike" cap="none">
              <a:solidFill>
                <a:srgbClr val="000000"/>
              </a:solidFill>
              <a:latin typeface="Roboto"/>
              <a:ea typeface="Roboto"/>
              <a:cs typeface="Roboto"/>
              <a:sym typeface="Roboto"/>
            </a:endParaRPr>
          </a:p>
        </p:txBody>
      </p:sp>
      <p:sp>
        <p:nvSpPr>
          <p:cNvPr id="365" name="Google Shape;365;p72"/>
          <p:cNvSpPr txBox="1"/>
          <p:nvPr/>
        </p:nvSpPr>
        <p:spPr>
          <a:xfrm>
            <a:off x="2351221" y="2968941"/>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20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6" name="Google Shape;366;p72"/>
          <p:cNvSpPr txBox="1"/>
          <p:nvPr/>
        </p:nvSpPr>
        <p:spPr>
          <a:xfrm>
            <a:off x="5663573" y="3528217"/>
            <a:ext cx="31857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ИТ-специалистов </a:t>
            </a:r>
            <a:r>
              <a:rPr lang="ru" sz="1200" b="0" i="0" u="none" strike="noStrike" cap="none">
                <a:solidFill>
                  <a:srgbClr val="000000"/>
                </a:solidFill>
                <a:latin typeface="Roboto"/>
                <a:ea typeface="Roboto"/>
                <a:cs typeface="Roboto"/>
                <a:sym typeface="Roboto"/>
              </a:rPr>
              <a:t>в нашем сообществе, читают наши материалы, учатся</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общаются на наших площадках</a:t>
            </a:r>
            <a:endParaRPr sz="1200" b="0" i="0" u="none" strike="noStrike" cap="none">
              <a:solidFill>
                <a:srgbClr val="000000"/>
              </a:solidFill>
              <a:latin typeface="Roboto"/>
              <a:ea typeface="Roboto"/>
              <a:cs typeface="Roboto"/>
              <a:sym typeface="Roboto"/>
            </a:endParaRPr>
          </a:p>
        </p:txBody>
      </p:sp>
      <p:sp>
        <p:nvSpPr>
          <p:cNvPr id="367" name="Google Shape;367;p72"/>
          <p:cNvSpPr txBox="1"/>
          <p:nvPr/>
        </p:nvSpPr>
        <p:spPr>
          <a:xfrm>
            <a:off x="5663572" y="2968941"/>
            <a:ext cx="2798700" cy="66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430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8" name="Google Shape;368;p72"/>
          <p:cNvSpPr txBox="1"/>
          <p:nvPr/>
        </p:nvSpPr>
        <p:spPr>
          <a:xfrm>
            <a:off x="500550" y="330725"/>
            <a:ext cx="85206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Мы в цифрах</a:t>
            </a:r>
            <a:endParaRPr sz="3100" b="1">
              <a:solidFill>
                <a:srgbClr val="000000"/>
              </a:solidFill>
              <a:latin typeface="Roboto"/>
              <a:ea typeface="Roboto"/>
              <a:cs typeface="Roboto"/>
              <a:sym typeface="Roboto"/>
            </a:endParaRPr>
          </a:p>
        </p:txBody>
      </p:sp>
      <p:sp>
        <p:nvSpPr>
          <p:cNvPr id="369" name="Google Shape;369;p72"/>
          <p:cNvSpPr txBox="1"/>
          <p:nvPr/>
        </p:nvSpPr>
        <p:spPr>
          <a:xfrm>
            <a:off x="422575" y="3528225"/>
            <a:ext cx="18825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a:latin typeface="Roboto"/>
                <a:ea typeface="Roboto"/>
                <a:cs typeface="Roboto"/>
                <a:sym typeface="Roboto"/>
              </a:rPr>
              <a:t>лет с</a:t>
            </a:r>
            <a:r>
              <a:rPr lang="ru" sz="1200">
                <a:latin typeface="Roboto"/>
                <a:ea typeface="Roboto"/>
                <a:cs typeface="Roboto"/>
                <a:sym typeface="Roboto"/>
              </a:rPr>
              <a:t>о дня основания компании</a:t>
            </a:r>
            <a:endParaRPr sz="1200" b="0" i="0" u="none" strike="noStrike" cap="none">
              <a:solidFill>
                <a:srgbClr val="000000"/>
              </a:solidFill>
              <a:latin typeface="Roboto"/>
              <a:ea typeface="Roboto"/>
              <a:cs typeface="Roboto"/>
              <a:sym typeface="Roboto"/>
            </a:endParaRPr>
          </a:p>
        </p:txBody>
      </p:sp>
      <p:sp>
        <p:nvSpPr>
          <p:cNvPr id="370" name="Google Shape;370;p72"/>
          <p:cNvSpPr txBox="1"/>
          <p:nvPr/>
        </p:nvSpPr>
        <p:spPr>
          <a:xfrm>
            <a:off x="484675" y="2968950"/>
            <a:ext cx="1106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6</a:t>
            </a:r>
            <a:endParaRPr sz="3100" b="1" i="0" u="none" strike="noStrike" cap="none">
              <a:solidFill>
                <a:srgbClr val="FF77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3398868860"/>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solidFill>
                  <a:srgbClr val="000000"/>
                </a:solidFill>
                <a:latin typeface="Roboto"/>
                <a:ea typeface="Roboto"/>
                <a:cs typeface="Roboto"/>
                <a:sym typeface="Roboto"/>
              </a:rPr>
              <a:t>Обучение с Подкреплением?</a:t>
            </a:r>
            <a:endParaRPr sz="3100" b="1" dirty="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C225393D-EB32-2B47-8D65-8F555D280327}"/>
              </a:ext>
            </a:extLst>
          </p:cNvPr>
          <p:cNvPicPr>
            <a:picLocks noChangeAspect="1"/>
          </p:cNvPicPr>
          <p:nvPr/>
        </p:nvPicPr>
        <p:blipFill>
          <a:blip r:embed="rId3"/>
          <a:stretch>
            <a:fillRect/>
          </a:stretch>
        </p:blipFill>
        <p:spPr>
          <a:xfrm>
            <a:off x="417310" y="898940"/>
            <a:ext cx="7505444" cy="3752723"/>
          </a:xfrm>
          <a:prstGeom prst="rect">
            <a:avLst/>
          </a:prstGeom>
        </p:spPr>
      </p:pic>
      <p:sp>
        <p:nvSpPr>
          <p:cNvPr id="4" name="TextBox 3">
            <a:extLst>
              <a:ext uri="{FF2B5EF4-FFF2-40B4-BE49-F238E27FC236}">
                <a16:creationId xmlns:a16="http://schemas.microsoft.com/office/drawing/2014/main" id="{467D25A3-4BD6-034C-94F6-F4C82E543FCF}"/>
              </a:ext>
            </a:extLst>
          </p:cNvPr>
          <p:cNvSpPr txBox="1"/>
          <p:nvPr/>
        </p:nvSpPr>
        <p:spPr>
          <a:xfrm>
            <a:off x="6100091" y="4307218"/>
            <a:ext cx="1184940" cy="246221"/>
          </a:xfrm>
          <a:prstGeom prst="rect">
            <a:avLst/>
          </a:prstGeom>
          <a:noFill/>
        </p:spPr>
        <p:txBody>
          <a:bodyPr wrap="none" rtlCol="0">
            <a:spAutoFit/>
          </a:bodyPr>
          <a:lstStyle/>
          <a:p>
            <a:r>
              <a:rPr lang="en-US" sz="1000" dirty="0"/>
              <a:t>Andrew Ng, NIPS</a:t>
            </a:r>
            <a:endParaRPr lang="en-TR"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a:solidFill>
                  <a:srgbClr val="000000"/>
                </a:solidFill>
                <a:latin typeface="Roboto"/>
                <a:ea typeface="Roboto"/>
                <a:cs typeface="Roboto"/>
                <a:sym typeface="Roboto"/>
              </a:rPr>
              <a:t>Источник: </a:t>
            </a:r>
            <a:r>
              <a:rPr lang="ru" sz="1392">
                <a:latin typeface="Roboto"/>
                <a:ea typeface="Roboto"/>
                <a:cs typeface="Roboto"/>
                <a:sym typeface="Roboto"/>
              </a:rPr>
              <a:t>https://habr.com/ru/companies/ods/articles/421585/</a:t>
            </a:r>
            <a:endParaRPr sz="1392">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354C-A5E0-6B48-9D18-0128FFA84854}"/>
              </a:ext>
            </a:extLst>
          </p:cNvPr>
          <p:cNvSpPr>
            <a:spLocks noGrp="1"/>
          </p:cNvSpPr>
          <p:nvPr>
            <p:ph type="title"/>
          </p:nvPr>
        </p:nvSpPr>
        <p:spPr/>
        <p:txBody>
          <a:bodyPr/>
          <a:lstStyle/>
          <a:p>
            <a:r>
              <a:rPr lang="ru-RU" dirty="0"/>
              <a:t>Обзор алгоритмов </a:t>
            </a:r>
            <a:r>
              <a:rPr lang="en-US" dirty="0"/>
              <a:t>RL</a:t>
            </a:r>
            <a:endParaRPr lang="en-TR" dirty="0"/>
          </a:p>
        </p:txBody>
      </p:sp>
      <p:pic>
        <p:nvPicPr>
          <p:cNvPr id="4" name="Picture 3">
            <a:extLst>
              <a:ext uri="{FF2B5EF4-FFF2-40B4-BE49-F238E27FC236}">
                <a16:creationId xmlns:a16="http://schemas.microsoft.com/office/drawing/2014/main" id="{06BCBE4E-5EC3-254F-8A0A-00E8CDCDEFF5}"/>
              </a:ext>
            </a:extLst>
          </p:cNvPr>
          <p:cNvPicPr>
            <a:picLocks noChangeAspect="1"/>
          </p:cNvPicPr>
          <p:nvPr/>
        </p:nvPicPr>
        <p:blipFill>
          <a:blip r:embed="rId2"/>
          <a:stretch>
            <a:fillRect/>
          </a:stretch>
        </p:blipFill>
        <p:spPr>
          <a:xfrm>
            <a:off x="122850" y="820636"/>
            <a:ext cx="7065852" cy="4216826"/>
          </a:xfrm>
          <a:prstGeom prst="rect">
            <a:avLst/>
          </a:prstGeom>
        </p:spPr>
      </p:pic>
    </p:spTree>
    <p:extLst>
      <p:ext uri="{BB962C8B-B14F-4D97-AF65-F5344CB8AC3E}">
        <p14:creationId xmlns:p14="http://schemas.microsoft.com/office/powerpoint/2010/main" val="139820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based</a:t>
            </a:r>
            <a:endParaRPr lang="en-TR" dirty="0"/>
          </a:p>
        </p:txBody>
      </p:sp>
      <p:sp>
        <p:nvSpPr>
          <p:cNvPr id="7" name="Rounded Rectangle 6">
            <a:extLst>
              <a:ext uri="{FF2B5EF4-FFF2-40B4-BE49-F238E27FC236}">
                <a16:creationId xmlns:a16="http://schemas.microsoft.com/office/drawing/2014/main" id="{AAED1F50-6B5D-2347-9EE4-2CD4BAABD013}"/>
              </a:ext>
            </a:extLst>
          </p:cNvPr>
          <p:cNvSpPr/>
          <p:nvPr/>
        </p:nvSpPr>
        <p:spPr>
          <a:xfrm>
            <a:off x="1619452" y="141638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sp>
        <p:nvSpPr>
          <p:cNvPr id="21" name="Rounded Rectangle 20">
            <a:extLst>
              <a:ext uri="{FF2B5EF4-FFF2-40B4-BE49-F238E27FC236}">
                <a16:creationId xmlns:a16="http://schemas.microsoft.com/office/drawing/2014/main" id="{95151AB6-889C-6B4A-B2B6-41CCAAF9496A}"/>
              </a:ext>
            </a:extLst>
          </p:cNvPr>
          <p:cNvSpPr/>
          <p:nvPr/>
        </p:nvSpPr>
        <p:spPr>
          <a:xfrm>
            <a:off x="1234635" y="2780257"/>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1234636" y="384301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1"/>
            <a:endCxn id="22" idx="1"/>
          </p:cNvCxnSpPr>
          <p:nvPr/>
        </p:nvCxnSpPr>
        <p:spPr>
          <a:xfrm rot="10800000" flipV="1">
            <a:off x="1234636" y="1635496"/>
            <a:ext cx="384816" cy="2426630"/>
          </a:xfrm>
          <a:prstGeom prst="bentConnector3">
            <a:avLst>
              <a:gd name="adj1" fmla="val 1594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1"/>
            <a:endCxn id="21" idx="1"/>
          </p:cNvCxnSpPr>
          <p:nvPr/>
        </p:nvCxnSpPr>
        <p:spPr>
          <a:xfrm rot="10800000" flipV="1">
            <a:off x="1234636" y="1635496"/>
            <a:ext cx="384817" cy="1363868"/>
          </a:xfrm>
          <a:prstGeom prst="bentConnector3">
            <a:avLst>
              <a:gd name="adj1" fmla="val 1594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04AD08F-4F7D-5F48-8CEC-429B0EA58C4E}"/>
              </a:ext>
            </a:extLst>
          </p:cNvPr>
          <p:cNvSpPr txBox="1"/>
          <p:nvPr/>
        </p:nvSpPr>
        <p:spPr>
          <a:xfrm>
            <a:off x="2927308" y="1416389"/>
            <a:ext cx="6093842" cy="954107"/>
          </a:xfrm>
          <a:prstGeom prst="rect">
            <a:avLst/>
          </a:prstGeom>
          <a:noFill/>
        </p:spPr>
        <p:txBody>
          <a:bodyPr wrap="square" rtlCol="0">
            <a:spAutoFit/>
          </a:bodyPr>
          <a:lstStyle/>
          <a:p>
            <a:r>
              <a:rPr lang="ru-RU" b="0" i="0" u="none" strike="noStrike" dirty="0">
                <a:solidFill>
                  <a:schemeClr val="tx1"/>
                </a:solidFill>
                <a:effectLst/>
                <a:latin typeface="Söhne"/>
              </a:rPr>
              <a:t>Агент создает и использует модель среды для планирования и принятия решений. Модель среды представляет собой аппроксимацию динамики среды, то есть она позволяет агенту предсказывать, как среда будет реагировать на действия агента и какие будут будущие состояния и награды.</a:t>
            </a:r>
            <a:endParaRPr lang="en-TR" dirty="0">
              <a:solidFill>
                <a:schemeClr val="tx1"/>
              </a:solidFill>
            </a:endParaRPr>
          </a:p>
        </p:txBody>
      </p:sp>
      <p:sp>
        <p:nvSpPr>
          <p:cNvPr id="83" name="TextBox 82">
            <a:extLst>
              <a:ext uri="{FF2B5EF4-FFF2-40B4-BE49-F238E27FC236}">
                <a16:creationId xmlns:a16="http://schemas.microsoft.com/office/drawing/2014/main" id="{FF0A4C9F-EFFA-0747-90A3-0A4BB9CEC90D}"/>
              </a:ext>
            </a:extLst>
          </p:cNvPr>
          <p:cNvSpPr txBox="1"/>
          <p:nvPr/>
        </p:nvSpPr>
        <p:spPr>
          <a:xfrm>
            <a:off x="2927308" y="2855016"/>
            <a:ext cx="6093842" cy="307777"/>
          </a:xfrm>
          <a:prstGeom prst="rect">
            <a:avLst/>
          </a:prstGeom>
          <a:noFill/>
        </p:spPr>
        <p:txBody>
          <a:bodyPr wrap="square" rtlCol="0">
            <a:spAutoFit/>
          </a:bodyPr>
          <a:lstStyle/>
          <a:p>
            <a:r>
              <a:rPr lang="ru-RU" b="0" i="0" u="none" strike="noStrike" dirty="0">
                <a:solidFill>
                  <a:schemeClr val="tx1"/>
                </a:solidFill>
                <a:effectLst/>
                <a:latin typeface="Söhne"/>
              </a:rPr>
              <a:t>Агент создает и исследует модель среды.</a:t>
            </a:r>
            <a:endParaRPr lang="en-TR" dirty="0">
              <a:solidFill>
                <a:schemeClr val="tx1"/>
              </a:solidFill>
            </a:endParaRPr>
          </a:p>
        </p:txBody>
      </p:sp>
      <p:sp>
        <p:nvSpPr>
          <p:cNvPr id="85" name="TextBox 84">
            <a:extLst>
              <a:ext uri="{FF2B5EF4-FFF2-40B4-BE49-F238E27FC236}">
                <a16:creationId xmlns:a16="http://schemas.microsoft.com/office/drawing/2014/main" id="{778CE827-644F-E04A-95C9-FFC76C530E25}"/>
              </a:ext>
            </a:extLst>
          </p:cNvPr>
          <p:cNvSpPr txBox="1"/>
          <p:nvPr/>
        </p:nvSpPr>
        <p:spPr>
          <a:xfrm>
            <a:off x="2927308" y="3903112"/>
            <a:ext cx="6093842" cy="307777"/>
          </a:xfrm>
          <a:prstGeom prst="rect">
            <a:avLst/>
          </a:prstGeom>
          <a:noFill/>
        </p:spPr>
        <p:txBody>
          <a:bodyPr wrap="square" rtlCol="0">
            <a:spAutoFit/>
          </a:bodyPr>
          <a:lstStyle/>
          <a:p>
            <a:r>
              <a:rPr lang="ru-RU" b="0" i="0" u="none" strike="noStrike" dirty="0">
                <a:solidFill>
                  <a:schemeClr val="tx1"/>
                </a:solidFill>
                <a:effectLst/>
                <a:latin typeface="Söhne"/>
              </a:rPr>
              <a:t>Агент получает модель среды и планирует стратегию на основе модели.</a:t>
            </a:r>
            <a:endParaRPr lang="en-TR" dirty="0">
              <a:solidFill>
                <a:schemeClr val="tx1"/>
              </a:solidFill>
            </a:endParaRPr>
          </a:p>
        </p:txBody>
      </p:sp>
    </p:spTree>
    <p:extLst>
      <p:ext uri="{BB962C8B-B14F-4D97-AF65-F5344CB8AC3E}">
        <p14:creationId xmlns:p14="http://schemas.microsoft.com/office/powerpoint/2010/main" val="811798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based</a:t>
            </a:r>
            <a:r>
              <a:rPr lang="ru-RU" dirty="0"/>
              <a:t> – </a:t>
            </a:r>
            <a:r>
              <a:rPr lang="en-US" dirty="0"/>
              <a:t>learn model</a:t>
            </a:r>
            <a:endParaRPr lang="en-TR" dirty="0"/>
          </a:p>
        </p:txBody>
      </p:sp>
      <p:sp>
        <p:nvSpPr>
          <p:cNvPr id="12" name="Rounded Rectangle 11">
            <a:extLst>
              <a:ext uri="{FF2B5EF4-FFF2-40B4-BE49-F238E27FC236}">
                <a16:creationId xmlns:a16="http://schemas.microsoft.com/office/drawing/2014/main" id="{CF5409ED-0C8C-7A4E-90E7-AD4AA6E0CC46}"/>
              </a:ext>
            </a:extLst>
          </p:cNvPr>
          <p:cNvSpPr/>
          <p:nvPr/>
        </p:nvSpPr>
        <p:spPr>
          <a:xfrm>
            <a:off x="193704" y="108464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13" name="Rounded Rectangle 12">
            <a:extLst>
              <a:ext uri="{FF2B5EF4-FFF2-40B4-BE49-F238E27FC236}">
                <a16:creationId xmlns:a16="http://schemas.microsoft.com/office/drawing/2014/main" id="{5C873298-33A7-AF41-A0F8-D94437E8E2EE}"/>
              </a:ext>
            </a:extLst>
          </p:cNvPr>
          <p:cNvSpPr/>
          <p:nvPr/>
        </p:nvSpPr>
        <p:spPr>
          <a:xfrm>
            <a:off x="193704" y="180253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14" name="Rounded Rectangle 13">
            <a:extLst>
              <a:ext uri="{FF2B5EF4-FFF2-40B4-BE49-F238E27FC236}">
                <a16:creationId xmlns:a16="http://schemas.microsoft.com/office/drawing/2014/main" id="{DF7720A0-7FFA-8349-927D-2C7C0FB47606}"/>
              </a:ext>
            </a:extLst>
          </p:cNvPr>
          <p:cNvSpPr/>
          <p:nvPr/>
        </p:nvSpPr>
        <p:spPr>
          <a:xfrm>
            <a:off x="193704" y="252041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15" name="Rounded Rectangle 14">
            <a:extLst>
              <a:ext uri="{FF2B5EF4-FFF2-40B4-BE49-F238E27FC236}">
                <a16:creationId xmlns:a16="http://schemas.microsoft.com/office/drawing/2014/main" id="{20275D3B-C506-6543-BCA5-8A99EAF504DF}"/>
              </a:ext>
            </a:extLst>
          </p:cNvPr>
          <p:cNvSpPr/>
          <p:nvPr/>
        </p:nvSpPr>
        <p:spPr>
          <a:xfrm>
            <a:off x="193704" y="323830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16" name="Rounded Rectangle 15">
            <a:extLst>
              <a:ext uri="{FF2B5EF4-FFF2-40B4-BE49-F238E27FC236}">
                <a16:creationId xmlns:a16="http://schemas.microsoft.com/office/drawing/2014/main" id="{72785397-0249-1543-97E5-4D8EE2CE8A14}"/>
              </a:ext>
            </a:extLst>
          </p:cNvPr>
          <p:cNvSpPr/>
          <p:nvPr/>
        </p:nvSpPr>
        <p:spPr>
          <a:xfrm>
            <a:off x="193704" y="395619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17" name="Rounded Rectangle 16">
            <a:extLst>
              <a:ext uri="{FF2B5EF4-FFF2-40B4-BE49-F238E27FC236}">
                <a16:creationId xmlns:a16="http://schemas.microsoft.com/office/drawing/2014/main" id="{D3F500D4-5D53-2E41-B5F5-102864C23875}"/>
              </a:ext>
            </a:extLst>
          </p:cNvPr>
          <p:cNvSpPr/>
          <p:nvPr/>
        </p:nvSpPr>
        <p:spPr>
          <a:xfrm>
            <a:off x="193704" y="467408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sp>
        <p:nvSpPr>
          <p:cNvPr id="36" name="TextBox 35">
            <a:extLst>
              <a:ext uri="{FF2B5EF4-FFF2-40B4-BE49-F238E27FC236}">
                <a16:creationId xmlns:a16="http://schemas.microsoft.com/office/drawing/2014/main" id="{40C1AFE7-763B-7F4B-842F-7E228DC6E3AF}"/>
              </a:ext>
            </a:extLst>
          </p:cNvPr>
          <p:cNvSpPr txBox="1"/>
          <p:nvPr/>
        </p:nvSpPr>
        <p:spPr>
          <a:xfrm>
            <a:off x="1245790" y="1072613"/>
            <a:ext cx="7775360" cy="307777"/>
          </a:xfrm>
          <a:prstGeom prst="rect">
            <a:avLst/>
          </a:prstGeom>
          <a:noFill/>
        </p:spPr>
        <p:txBody>
          <a:bodyPr wrap="square" rtlCol="0">
            <a:spAutoFit/>
          </a:bodyPr>
          <a:lstStyle/>
          <a:p>
            <a:r>
              <a:rPr lang="ru-RU" b="0" i="0" u="none" strike="noStrike" dirty="0">
                <a:solidFill>
                  <a:schemeClr val="tx1"/>
                </a:solidFill>
                <a:effectLst/>
                <a:latin typeface="Söhne"/>
              </a:rPr>
              <a:t>объединяет элементы моделирования среды с использованием генеративных моделей</a:t>
            </a:r>
            <a:endParaRPr lang="en-TR" dirty="0">
              <a:solidFill>
                <a:schemeClr val="tx1"/>
              </a:solidFill>
            </a:endParaRPr>
          </a:p>
        </p:txBody>
      </p:sp>
      <p:sp>
        <p:nvSpPr>
          <p:cNvPr id="40" name="TextBox 39">
            <a:extLst>
              <a:ext uri="{FF2B5EF4-FFF2-40B4-BE49-F238E27FC236}">
                <a16:creationId xmlns:a16="http://schemas.microsoft.com/office/drawing/2014/main" id="{20C80A3F-CAB9-AC46-A5BC-2DD0E17AE9C2}"/>
              </a:ext>
            </a:extLst>
          </p:cNvPr>
          <p:cNvSpPr txBox="1"/>
          <p:nvPr/>
        </p:nvSpPr>
        <p:spPr>
          <a:xfrm>
            <a:off x="1245790" y="1682781"/>
            <a:ext cx="7775360" cy="523220"/>
          </a:xfrm>
          <a:prstGeom prst="rect">
            <a:avLst/>
          </a:prstGeom>
          <a:noFill/>
        </p:spPr>
        <p:txBody>
          <a:bodyPr wrap="square">
            <a:spAutoFit/>
          </a:bodyPr>
          <a:lstStyle/>
          <a:p>
            <a:r>
              <a:rPr lang="en-US" b="0" i="0" u="none" strike="noStrike" dirty="0">
                <a:solidFill>
                  <a:schemeClr val="tx1"/>
                </a:solidFill>
                <a:effectLst/>
                <a:latin typeface="Söhne"/>
              </a:rPr>
              <a:t>(Imagination-Augmented Agents) - </a:t>
            </a:r>
            <a:r>
              <a:rPr lang="ru-RU" b="0" i="0" u="none" strike="noStrike" dirty="0">
                <a:solidFill>
                  <a:schemeClr val="tx1"/>
                </a:solidFill>
                <a:effectLst/>
                <a:latin typeface="Söhne"/>
              </a:rPr>
              <a:t>алгоритм для улучшения производительности агентов в задачах с большими пространствами состояний и действий.</a:t>
            </a:r>
            <a:endParaRPr lang="en-TR" dirty="0">
              <a:solidFill>
                <a:schemeClr val="tx1"/>
              </a:solidFill>
            </a:endParaRPr>
          </a:p>
        </p:txBody>
      </p:sp>
      <p:sp>
        <p:nvSpPr>
          <p:cNvPr id="42" name="TextBox 41">
            <a:extLst>
              <a:ext uri="{FF2B5EF4-FFF2-40B4-BE49-F238E27FC236}">
                <a16:creationId xmlns:a16="http://schemas.microsoft.com/office/drawing/2014/main" id="{FA2A06F9-774D-DC4E-994B-B5E88F7EE6F0}"/>
              </a:ext>
            </a:extLst>
          </p:cNvPr>
          <p:cNvSpPr txBox="1"/>
          <p:nvPr/>
        </p:nvSpPr>
        <p:spPr>
          <a:xfrm>
            <a:off x="1245789" y="2292948"/>
            <a:ext cx="7775360" cy="738664"/>
          </a:xfrm>
          <a:prstGeom prst="rect">
            <a:avLst/>
          </a:prstGeom>
          <a:noFill/>
        </p:spPr>
        <p:txBody>
          <a:bodyPr wrap="square">
            <a:spAutoFit/>
          </a:bodyPr>
          <a:lstStyle/>
          <a:p>
            <a:r>
              <a:rPr lang="en-US" b="0" i="0" u="none" strike="noStrike" dirty="0">
                <a:solidFill>
                  <a:schemeClr val="tx1"/>
                </a:solidFill>
                <a:effectLst/>
                <a:latin typeface="Söhne"/>
              </a:rPr>
              <a:t>(Model-Based Meta-Learning with Feedback) - </a:t>
            </a:r>
            <a:r>
              <a:rPr lang="ru-RU" b="0" i="0" u="none" strike="noStrike" dirty="0">
                <a:solidFill>
                  <a:schemeClr val="tx1"/>
                </a:solidFill>
                <a:effectLst/>
                <a:latin typeface="Söhne"/>
              </a:rPr>
              <a:t>алгоритм который объединяет в себе элементы модельного обучения и мета-обучения для обучения агентов, способных быстро адаптироваться к новым средам.</a:t>
            </a:r>
            <a:endParaRPr lang="en-TR" dirty="0">
              <a:solidFill>
                <a:schemeClr val="tx1"/>
              </a:solidFill>
            </a:endParaRPr>
          </a:p>
        </p:txBody>
      </p:sp>
      <p:sp>
        <p:nvSpPr>
          <p:cNvPr id="50" name="TextBox 49">
            <a:extLst>
              <a:ext uri="{FF2B5EF4-FFF2-40B4-BE49-F238E27FC236}">
                <a16:creationId xmlns:a16="http://schemas.microsoft.com/office/drawing/2014/main" id="{7B3C55AB-72E7-424A-AD2A-F784F1CFB627}"/>
              </a:ext>
            </a:extLst>
          </p:cNvPr>
          <p:cNvSpPr txBox="1"/>
          <p:nvPr/>
        </p:nvSpPr>
        <p:spPr>
          <a:xfrm>
            <a:off x="1245790" y="3118559"/>
            <a:ext cx="7775359" cy="523220"/>
          </a:xfrm>
          <a:prstGeom prst="rect">
            <a:avLst/>
          </a:prstGeom>
          <a:noFill/>
        </p:spPr>
        <p:txBody>
          <a:bodyPr wrap="square">
            <a:spAutoFit/>
          </a:bodyPr>
          <a:lstStyle/>
          <a:p>
            <a:r>
              <a:rPr lang="ru-RU" b="0" i="0" u="none" strike="noStrike" dirty="0">
                <a:solidFill>
                  <a:schemeClr val="tx1"/>
                </a:solidFill>
                <a:effectLst/>
                <a:latin typeface="Söhne"/>
              </a:rPr>
              <a:t>сочетает в себе элементы </a:t>
            </a:r>
            <a:r>
              <a:rPr lang="en-US" b="0" i="0" u="none" strike="noStrike" dirty="0">
                <a:solidFill>
                  <a:schemeClr val="tx1"/>
                </a:solidFill>
                <a:effectLst/>
                <a:latin typeface="Söhne"/>
              </a:rPr>
              <a:t>model-based </a:t>
            </a:r>
            <a:r>
              <a:rPr lang="ru-RU" b="0" i="0" u="none" strike="noStrike" dirty="0">
                <a:solidFill>
                  <a:schemeClr val="tx1"/>
                </a:solidFill>
                <a:effectLst/>
                <a:latin typeface="Söhne"/>
              </a:rPr>
              <a:t>и </a:t>
            </a:r>
            <a:r>
              <a:rPr lang="en-US" b="0" i="0" u="none" strike="noStrike" dirty="0">
                <a:solidFill>
                  <a:schemeClr val="tx1"/>
                </a:solidFill>
                <a:effectLst/>
                <a:latin typeface="Söhne"/>
              </a:rPr>
              <a:t>model-free </a:t>
            </a:r>
            <a:r>
              <a:rPr lang="ru-RU" b="0" i="0" u="none" strike="noStrike" dirty="0">
                <a:solidFill>
                  <a:schemeClr val="tx1"/>
                </a:solidFill>
                <a:effectLst/>
                <a:latin typeface="Söhne"/>
              </a:rPr>
              <a:t>подходов для оценки состояний среды. Основная цель </a:t>
            </a:r>
            <a:r>
              <a:rPr lang="en-US" b="0" i="0" u="none" strike="noStrike" dirty="0">
                <a:solidFill>
                  <a:schemeClr val="tx1"/>
                </a:solidFill>
                <a:effectLst/>
                <a:latin typeface="Söhne"/>
              </a:rPr>
              <a:t>MBVE - </a:t>
            </a:r>
            <a:r>
              <a:rPr lang="ru-RU" b="0" i="0" u="none" strike="noStrike" dirty="0">
                <a:solidFill>
                  <a:schemeClr val="tx1"/>
                </a:solidFill>
                <a:effectLst/>
                <a:latin typeface="Söhne"/>
              </a:rPr>
              <a:t>предсказать ценность или оценку состояний.</a:t>
            </a:r>
            <a:endParaRPr lang="en-TR" dirty="0">
              <a:solidFill>
                <a:schemeClr val="tx1"/>
              </a:solidFill>
            </a:endParaRPr>
          </a:p>
        </p:txBody>
      </p:sp>
      <p:sp>
        <p:nvSpPr>
          <p:cNvPr id="52" name="TextBox 51">
            <a:extLst>
              <a:ext uri="{FF2B5EF4-FFF2-40B4-BE49-F238E27FC236}">
                <a16:creationId xmlns:a16="http://schemas.microsoft.com/office/drawing/2014/main" id="{6668A593-6F18-FB41-BB11-998B4CB2D9D6}"/>
              </a:ext>
            </a:extLst>
          </p:cNvPr>
          <p:cNvSpPr txBox="1"/>
          <p:nvPr/>
        </p:nvSpPr>
        <p:spPr>
          <a:xfrm>
            <a:off x="1245791" y="4403477"/>
            <a:ext cx="7775358" cy="738664"/>
          </a:xfrm>
          <a:prstGeom prst="rect">
            <a:avLst/>
          </a:prstGeom>
          <a:solidFill>
            <a:schemeClr val="bg1"/>
          </a:solidFill>
        </p:spPr>
        <p:txBody>
          <a:bodyPr wrap="square">
            <a:spAutoFit/>
          </a:bodyPr>
          <a:lstStyle/>
          <a:p>
            <a:r>
              <a:rPr lang="ru-RU" b="0" i="0" u="none" strike="noStrike" dirty="0">
                <a:solidFill>
                  <a:schemeClr val="tx1"/>
                </a:solidFill>
                <a:effectLst/>
                <a:latin typeface="Söhne"/>
              </a:rPr>
              <a:t>используется для решения задач в условиях высокой неопределенности. является методом эволюционного обучения, и он часто используется для задач, где пространство действий сложно оценить или оптимизировать</a:t>
            </a:r>
            <a:endParaRPr lang="en-TR" dirty="0">
              <a:solidFill>
                <a:schemeClr val="tx1"/>
              </a:solidFill>
            </a:endParaRPr>
          </a:p>
        </p:txBody>
      </p:sp>
      <p:sp>
        <p:nvSpPr>
          <p:cNvPr id="54" name="TextBox 53">
            <a:extLst>
              <a:ext uri="{FF2B5EF4-FFF2-40B4-BE49-F238E27FC236}">
                <a16:creationId xmlns:a16="http://schemas.microsoft.com/office/drawing/2014/main" id="{356C350D-0325-4943-9F3D-FCC226A8A120}"/>
              </a:ext>
            </a:extLst>
          </p:cNvPr>
          <p:cNvSpPr txBox="1"/>
          <p:nvPr/>
        </p:nvSpPr>
        <p:spPr>
          <a:xfrm>
            <a:off x="1245790" y="3714850"/>
            <a:ext cx="7775358" cy="523220"/>
          </a:xfrm>
          <a:prstGeom prst="rect">
            <a:avLst/>
          </a:prstGeom>
          <a:noFill/>
        </p:spPr>
        <p:txBody>
          <a:bodyPr wrap="square">
            <a:spAutoFit/>
          </a:bodyPr>
          <a:lstStyle/>
          <a:p>
            <a:r>
              <a:rPr lang="ru-RU" b="0" i="0" u="none" strike="noStrike" dirty="0">
                <a:solidFill>
                  <a:schemeClr val="tx1"/>
                </a:solidFill>
                <a:effectLst/>
                <a:latin typeface="Söhne"/>
              </a:rPr>
              <a:t>стал известным благодаря таким играм как шахматы, шашки и </a:t>
            </a:r>
            <a:r>
              <a:rPr lang="ru-RU" b="0" i="0" u="none" strike="noStrike" dirty="0" err="1">
                <a:solidFill>
                  <a:schemeClr val="tx1"/>
                </a:solidFill>
                <a:effectLst/>
                <a:latin typeface="Söhne"/>
              </a:rPr>
              <a:t>го</a:t>
            </a:r>
            <a:r>
              <a:rPr lang="ru-RU" dirty="0">
                <a:solidFill>
                  <a:schemeClr val="tx1"/>
                </a:solidFill>
                <a:latin typeface="Söhne"/>
              </a:rPr>
              <a:t>. </a:t>
            </a:r>
            <a:r>
              <a:rPr lang="en-US" b="0" i="0" u="none" strike="noStrike" dirty="0" err="1">
                <a:solidFill>
                  <a:schemeClr val="tx1"/>
                </a:solidFill>
                <a:effectLst/>
                <a:latin typeface="Söhne"/>
              </a:rPr>
              <a:t>AlphaZero</a:t>
            </a:r>
            <a:r>
              <a:rPr lang="en-US" b="0" i="0" u="none" strike="noStrike" dirty="0">
                <a:solidFill>
                  <a:schemeClr val="tx1"/>
                </a:solidFill>
                <a:effectLst/>
                <a:latin typeface="Söhne"/>
              </a:rPr>
              <a:t> </a:t>
            </a:r>
            <a:r>
              <a:rPr lang="ru-RU" b="0" i="0" u="none" strike="noStrike" dirty="0">
                <a:solidFill>
                  <a:schemeClr val="tx1"/>
                </a:solidFill>
                <a:effectLst/>
                <a:latin typeface="Söhne"/>
              </a:rPr>
              <a:t>обучает сам себя, играя множество партий против самого себя</a:t>
            </a:r>
            <a:r>
              <a:rPr lang="ru-RU" dirty="0">
                <a:solidFill>
                  <a:schemeClr val="tx1"/>
                </a:solidFill>
                <a:latin typeface="Söhne"/>
              </a:rPr>
              <a:t>.</a:t>
            </a:r>
            <a:endParaRPr lang="en-TR" dirty="0">
              <a:solidFill>
                <a:schemeClr val="tx1"/>
              </a:solidFill>
            </a:endParaRPr>
          </a:p>
        </p:txBody>
      </p:sp>
    </p:spTree>
    <p:extLst>
      <p:ext uri="{BB962C8B-B14F-4D97-AF65-F5344CB8AC3E}">
        <p14:creationId xmlns:p14="http://schemas.microsoft.com/office/powerpoint/2010/main" val="131379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based</a:t>
            </a:r>
            <a:r>
              <a:rPr lang="ru-RU" dirty="0"/>
              <a:t> – </a:t>
            </a:r>
            <a:r>
              <a:rPr lang="en-US" dirty="0"/>
              <a:t>given model</a:t>
            </a:r>
            <a:endParaRPr lang="en-TR" dirty="0"/>
          </a:p>
        </p:txBody>
      </p:sp>
      <p:sp>
        <p:nvSpPr>
          <p:cNvPr id="36" name="TextBox 35">
            <a:extLst>
              <a:ext uri="{FF2B5EF4-FFF2-40B4-BE49-F238E27FC236}">
                <a16:creationId xmlns:a16="http://schemas.microsoft.com/office/drawing/2014/main" id="{40C1AFE7-763B-7F4B-842F-7E228DC6E3AF}"/>
              </a:ext>
            </a:extLst>
          </p:cNvPr>
          <p:cNvSpPr txBox="1"/>
          <p:nvPr/>
        </p:nvSpPr>
        <p:spPr>
          <a:xfrm>
            <a:off x="1245790" y="964361"/>
            <a:ext cx="7775360" cy="523220"/>
          </a:xfrm>
          <a:prstGeom prst="rect">
            <a:avLst/>
          </a:prstGeom>
          <a:noFill/>
        </p:spPr>
        <p:txBody>
          <a:bodyPr wrap="square" rtlCol="0">
            <a:spAutoFit/>
          </a:bodyPr>
          <a:lstStyle/>
          <a:p>
            <a:r>
              <a:rPr lang="en-US" b="0" i="0" u="none" strike="noStrike" dirty="0">
                <a:solidFill>
                  <a:schemeClr val="tx1"/>
                </a:solidFill>
                <a:effectLst/>
                <a:latin typeface="Söhne"/>
              </a:rPr>
              <a:t>(Dynamic Programming) – </a:t>
            </a:r>
            <a:r>
              <a:rPr lang="ru-RU" b="0" i="0" u="none" strike="noStrike" dirty="0">
                <a:solidFill>
                  <a:schemeClr val="tx1"/>
                </a:solidFill>
                <a:effectLst/>
                <a:latin typeface="Söhne"/>
              </a:rPr>
              <a:t>используется для решения задач в тех случаях, когда может быть описана модел</a:t>
            </a:r>
            <a:r>
              <a:rPr lang="ru-RU" dirty="0">
                <a:solidFill>
                  <a:schemeClr val="tx1"/>
                </a:solidFill>
                <a:latin typeface="Söhne"/>
              </a:rPr>
              <a:t>ь</a:t>
            </a:r>
            <a:r>
              <a:rPr lang="ru-RU" b="0" i="0" u="none" strike="noStrike" dirty="0">
                <a:solidFill>
                  <a:schemeClr val="tx1"/>
                </a:solidFill>
                <a:effectLst/>
                <a:latin typeface="Söhne"/>
              </a:rPr>
              <a:t> динамики среды (т.е., когда известны переходы между состояниями и награды).</a:t>
            </a:r>
            <a:endParaRPr lang="en-TR" dirty="0">
              <a:solidFill>
                <a:schemeClr val="tx1"/>
              </a:solidFill>
            </a:endParaRPr>
          </a:p>
        </p:txBody>
      </p:sp>
      <p:sp>
        <p:nvSpPr>
          <p:cNvPr id="18" name="Rounded Rectangle 17">
            <a:extLst>
              <a:ext uri="{FF2B5EF4-FFF2-40B4-BE49-F238E27FC236}">
                <a16:creationId xmlns:a16="http://schemas.microsoft.com/office/drawing/2014/main" id="{43994D2B-81CB-D541-A18F-B4171E568879}"/>
              </a:ext>
            </a:extLst>
          </p:cNvPr>
          <p:cNvSpPr/>
          <p:nvPr/>
        </p:nvSpPr>
        <p:spPr>
          <a:xfrm>
            <a:off x="193704" y="108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19" name="Rounded Rectangle 18">
            <a:extLst>
              <a:ext uri="{FF2B5EF4-FFF2-40B4-BE49-F238E27FC236}">
                <a16:creationId xmlns:a16="http://schemas.microsoft.com/office/drawing/2014/main" id="{DA52FE6C-2878-6749-A683-6AF65A3C4300}"/>
              </a:ext>
            </a:extLst>
          </p:cNvPr>
          <p:cNvSpPr/>
          <p:nvPr/>
        </p:nvSpPr>
        <p:spPr>
          <a:xfrm>
            <a:off x="193704" y="195215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20" name="Rounded Rectangle 19">
            <a:extLst>
              <a:ext uri="{FF2B5EF4-FFF2-40B4-BE49-F238E27FC236}">
                <a16:creationId xmlns:a16="http://schemas.microsoft.com/office/drawing/2014/main" id="{DED71691-408A-2544-B792-0FB8FC723B93}"/>
              </a:ext>
            </a:extLst>
          </p:cNvPr>
          <p:cNvSpPr/>
          <p:nvPr/>
        </p:nvSpPr>
        <p:spPr>
          <a:xfrm>
            <a:off x="193704" y="282020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21" name="Rounded Rectangle 20">
            <a:extLst>
              <a:ext uri="{FF2B5EF4-FFF2-40B4-BE49-F238E27FC236}">
                <a16:creationId xmlns:a16="http://schemas.microsoft.com/office/drawing/2014/main" id="{9C7E8BB7-A985-3C4A-8D0C-87B1216056C5}"/>
              </a:ext>
            </a:extLst>
          </p:cNvPr>
          <p:cNvSpPr/>
          <p:nvPr/>
        </p:nvSpPr>
        <p:spPr>
          <a:xfrm>
            <a:off x="193704" y="368825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23" name="Rounded Rectangle 22">
            <a:extLst>
              <a:ext uri="{FF2B5EF4-FFF2-40B4-BE49-F238E27FC236}">
                <a16:creationId xmlns:a16="http://schemas.microsoft.com/office/drawing/2014/main" id="{0264AE95-4E36-9743-8354-201964DE5B06}"/>
              </a:ext>
            </a:extLst>
          </p:cNvPr>
          <p:cNvSpPr/>
          <p:nvPr/>
        </p:nvSpPr>
        <p:spPr>
          <a:xfrm>
            <a:off x="193704" y="45562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25" name="TextBox 24">
            <a:extLst>
              <a:ext uri="{FF2B5EF4-FFF2-40B4-BE49-F238E27FC236}">
                <a16:creationId xmlns:a16="http://schemas.microsoft.com/office/drawing/2014/main" id="{012D7601-AF30-CF43-AE4F-0FA29AF2F816}"/>
              </a:ext>
            </a:extLst>
          </p:cNvPr>
          <p:cNvSpPr txBox="1"/>
          <p:nvPr/>
        </p:nvSpPr>
        <p:spPr>
          <a:xfrm>
            <a:off x="1245790" y="1831825"/>
            <a:ext cx="7775360" cy="523220"/>
          </a:xfrm>
          <a:prstGeom prst="rect">
            <a:avLst/>
          </a:prstGeom>
          <a:noFill/>
        </p:spPr>
        <p:txBody>
          <a:bodyPr wrap="square">
            <a:spAutoFit/>
          </a:bodyPr>
          <a:lstStyle/>
          <a:p>
            <a:r>
              <a:rPr lang="en-US" b="0" i="0" u="none" strike="noStrike" dirty="0">
                <a:solidFill>
                  <a:schemeClr val="tx1"/>
                </a:solidFill>
                <a:effectLst/>
                <a:latin typeface="Söhne"/>
              </a:rPr>
              <a:t>(Linear Quadratic Regulator) - </a:t>
            </a:r>
            <a:r>
              <a:rPr lang="ru-RU" b="0" i="0" u="none" strike="noStrike" dirty="0">
                <a:solidFill>
                  <a:schemeClr val="tx1"/>
                </a:solidFill>
                <a:effectLst/>
                <a:latin typeface="Söhne"/>
              </a:rPr>
              <a:t>это классический метод оптимального управления линейными динамическими системами с квадратичными функционалами стоимости. </a:t>
            </a:r>
            <a:endParaRPr lang="en-TR" dirty="0">
              <a:solidFill>
                <a:schemeClr val="tx1"/>
              </a:solidFill>
            </a:endParaRPr>
          </a:p>
        </p:txBody>
      </p:sp>
      <p:sp>
        <p:nvSpPr>
          <p:cNvPr id="26" name="TextBox 25">
            <a:extLst>
              <a:ext uri="{FF2B5EF4-FFF2-40B4-BE49-F238E27FC236}">
                <a16:creationId xmlns:a16="http://schemas.microsoft.com/office/drawing/2014/main" id="{6F86194B-A602-F34C-809A-94D60364C08C}"/>
              </a:ext>
            </a:extLst>
          </p:cNvPr>
          <p:cNvSpPr txBox="1"/>
          <p:nvPr/>
        </p:nvSpPr>
        <p:spPr>
          <a:xfrm>
            <a:off x="1245790" y="2592150"/>
            <a:ext cx="7775360" cy="738664"/>
          </a:xfrm>
          <a:prstGeom prst="rect">
            <a:avLst/>
          </a:prstGeom>
          <a:noFill/>
        </p:spPr>
        <p:txBody>
          <a:bodyPr wrap="square">
            <a:spAutoFit/>
          </a:bodyPr>
          <a:lstStyle/>
          <a:p>
            <a:r>
              <a:rPr lang="en-US" b="0" i="0" u="none" strike="noStrike" dirty="0">
                <a:solidFill>
                  <a:schemeClr val="tx1"/>
                </a:solidFill>
                <a:effectLst/>
                <a:latin typeface="Söhne"/>
              </a:rPr>
              <a:t>(Model Predictive Control) - </a:t>
            </a:r>
            <a:r>
              <a:rPr lang="ru-RU" b="0" i="0" u="none" strike="noStrike" dirty="0">
                <a:solidFill>
                  <a:schemeClr val="tx1"/>
                </a:solidFill>
                <a:effectLst/>
                <a:latin typeface="Söhne"/>
              </a:rPr>
              <a:t>это метод, который используется для оптимального управления динамическими системами в режиме реального времени, является популярным в областях автоматизации и робототехники.</a:t>
            </a:r>
            <a:endParaRPr lang="en-TR" dirty="0">
              <a:solidFill>
                <a:schemeClr val="tx1"/>
              </a:solidFill>
            </a:endParaRPr>
          </a:p>
        </p:txBody>
      </p:sp>
      <p:sp>
        <p:nvSpPr>
          <p:cNvPr id="27" name="TextBox 26">
            <a:extLst>
              <a:ext uri="{FF2B5EF4-FFF2-40B4-BE49-F238E27FC236}">
                <a16:creationId xmlns:a16="http://schemas.microsoft.com/office/drawing/2014/main" id="{3BF5345E-2493-0C4F-8A7A-384451A8403C}"/>
              </a:ext>
            </a:extLst>
          </p:cNvPr>
          <p:cNvSpPr txBox="1"/>
          <p:nvPr/>
        </p:nvSpPr>
        <p:spPr>
          <a:xfrm>
            <a:off x="1245790" y="3460780"/>
            <a:ext cx="7775360" cy="738664"/>
          </a:xfrm>
          <a:prstGeom prst="rect">
            <a:avLst/>
          </a:prstGeom>
          <a:noFill/>
        </p:spPr>
        <p:txBody>
          <a:bodyPr wrap="square">
            <a:spAutoFit/>
          </a:bodyPr>
          <a:lstStyle/>
          <a:p>
            <a:r>
              <a:rPr lang="ru-RU" b="0" i="0" u="none" strike="noStrike" dirty="0">
                <a:solidFill>
                  <a:schemeClr val="tx1"/>
                </a:solidFill>
                <a:effectLst/>
                <a:latin typeface="Söhne"/>
              </a:rPr>
              <a:t>(</a:t>
            </a:r>
            <a:r>
              <a:rPr lang="en-US" b="0" i="0" u="none" strike="noStrike" dirty="0">
                <a:solidFill>
                  <a:schemeClr val="tx1"/>
                </a:solidFill>
                <a:effectLst/>
                <a:latin typeface="Söhne"/>
              </a:rPr>
              <a:t>Monte Carlo Tree Search</a:t>
            </a:r>
            <a:r>
              <a:rPr lang="ru-RU" b="0" i="0" u="none" strike="noStrike" dirty="0">
                <a:solidFill>
                  <a:schemeClr val="tx1"/>
                </a:solidFill>
                <a:effectLst/>
                <a:latin typeface="Söhne"/>
              </a:rPr>
              <a:t>) – широко используется в играх. Основная идея заключается в поиске в дереве решений, где каждый узел представляет возможное состояние или действие, а рёбра отражают последовательность действий и результаты симуляции.</a:t>
            </a:r>
            <a:endParaRPr lang="en-TR" dirty="0">
              <a:solidFill>
                <a:schemeClr val="tx1"/>
              </a:solidFill>
            </a:endParaRPr>
          </a:p>
        </p:txBody>
      </p:sp>
      <p:sp>
        <p:nvSpPr>
          <p:cNvPr id="29" name="TextBox 28">
            <a:extLst>
              <a:ext uri="{FF2B5EF4-FFF2-40B4-BE49-F238E27FC236}">
                <a16:creationId xmlns:a16="http://schemas.microsoft.com/office/drawing/2014/main" id="{F2DC7CFC-4859-744B-8688-39CAF663BD47}"/>
              </a:ext>
            </a:extLst>
          </p:cNvPr>
          <p:cNvSpPr txBox="1"/>
          <p:nvPr/>
        </p:nvSpPr>
        <p:spPr>
          <a:xfrm>
            <a:off x="1245790" y="4436549"/>
            <a:ext cx="7281335" cy="523220"/>
          </a:xfrm>
          <a:prstGeom prst="rect">
            <a:avLst/>
          </a:prstGeom>
          <a:noFill/>
        </p:spPr>
        <p:txBody>
          <a:bodyPr wrap="square">
            <a:spAutoFit/>
          </a:bodyPr>
          <a:lstStyle/>
          <a:p>
            <a:r>
              <a:rPr lang="ru-RU" b="0" i="0" u="none" strike="noStrike" dirty="0">
                <a:solidFill>
                  <a:schemeClr val="tx1"/>
                </a:solidFill>
                <a:effectLst/>
                <a:latin typeface="Söhne"/>
              </a:rPr>
              <a:t>(</a:t>
            </a:r>
            <a:r>
              <a:rPr lang="en-US" b="0" i="0" u="none" strike="noStrike" dirty="0">
                <a:solidFill>
                  <a:schemeClr val="tx1"/>
                </a:solidFill>
                <a:effectLst/>
                <a:latin typeface="Söhne"/>
              </a:rPr>
              <a:t>Bayesian Optimization for Model-Based Reinforcement Learning</a:t>
            </a:r>
            <a:r>
              <a:rPr lang="ru-RU" b="0" i="0" u="none" strike="noStrike" dirty="0">
                <a:solidFill>
                  <a:schemeClr val="tx1"/>
                </a:solidFill>
                <a:effectLst/>
                <a:latin typeface="Söhne"/>
              </a:rPr>
              <a:t>) </a:t>
            </a:r>
            <a:r>
              <a:rPr lang="en-US" b="0" i="0" u="none" strike="noStrike" dirty="0">
                <a:solidFill>
                  <a:schemeClr val="tx1"/>
                </a:solidFill>
                <a:effectLst/>
                <a:latin typeface="Söhne"/>
              </a:rPr>
              <a:t>– </a:t>
            </a:r>
            <a:r>
              <a:rPr lang="ru-RU" b="0" i="0" u="none" strike="noStrike" dirty="0">
                <a:solidFill>
                  <a:schemeClr val="tx1"/>
                </a:solidFill>
                <a:effectLst/>
                <a:latin typeface="Söhne"/>
              </a:rPr>
              <a:t>это метод, который объединяет идеи байесовской оптимизации и модельно-ориентированного обучения</a:t>
            </a:r>
            <a:endParaRPr lang="en-TR" dirty="0">
              <a:solidFill>
                <a:schemeClr val="tx1"/>
              </a:solidFill>
            </a:endParaRPr>
          </a:p>
        </p:txBody>
      </p:sp>
    </p:spTree>
    <p:extLst>
      <p:ext uri="{BB962C8B-B14F-4D97-AF65-F5344CB8AC3E}">
        <p14:creationId xmlns:p14="http://schemas.microsoft.com/office/powerpoint/2010/main" val="140201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free</a:t>
            </a:r>
            <a:endParaRPr lang="en-TR" dirty="0"/>
          </a:p>
        </p:txBody>
      </p:sp>
      <p:sp>
        <p:nvSpPr>
          <p:cNvPr id="7" name="Rounded Rectangle 6">
            <a:extLst>
              <a:ext uri="{FF2B5EF4-FFF2-40B4-BE49-F238E27FC236}">
                <a16:creationId xmlns:a16="http://schemas.microsoft.com/office/drawing/2014/main" id="{AAED1F50-6B5D-2347-9EE4-2CD4BAABD013}"/>
              </a:ext>
            </a:extLst>
          </p:cNvPr>
          <p:cNvSpPr/>
          <p:nvPr/>
        </p:nvSpPr>
        <p:spPr>
          <a:xfrm>
            <a:off x="1619452" y="141638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21" name="Rounded Rectangle 20">
            <a:extLst>
              <a:ext uri="{FF2B5EF4-FFF2-40B4-BE49-F238E27FC236}">
                <a16:creationId xmlns:a16="http://schemas.microsoft.com/office/drawing/2014/main" id="{95151AB6-889C-6B4A-B2B6-41CCAAF9496A}"/>
              </a:ext>
            </a:extLst>
          </p:cNvPr>
          <p:cNvSpPr/>
          <p:nvPr/>
        </p:nvSpPr>
        <p:spPr>
          <a:xfrm>
            <a:off x="1234635" y="2780257"/>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1234636" y="384301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Policy Optimization</a:t>
            </a:r>
            <a:endParaRPr lang="en-TR" sz="1000" dirty="0">
              <a:solidFill>
                <a:schemeClr val="tx1"/>
              </a:solidFill>
            </a:endParaRPr>
          </a:p>
        </p:txBody>
      </p:sp>
      <p:cxnSp>
        <p:nvCxnSpPr>
          <p:cNvPr id="29" name="Elbow Connector 8">
            <a:extLst>
              <a:ext uri="{FF2B5EF4-FFF2-40B4-BE49-F238E27FC236}">
                <a16:creationId xmlns:a16="http://schemas.microsoft.com/office/drawing/2014/main" id="{83BF5E0B-D9E2-A44C-A3C3-1EC7E7EF82B3}"/>
              </a:ext>
            </a:extLst>
          </p:cNvPr>
          <p:cNvCxnSpPr>
            <a:cxnSpLocks/>
            <a:stCxn id="7" idx="1"/>
            <a:endCxn id="22" idx="1"/>
          </p:cNvCxnSpPr>
          <p:nvPr/>
        </p:nvCxnSpPr>
        <p:spPr>
          <a:xfrm rot="10800000" flipV="1">
            <a:off x="1234636" y="1635496"/>
            <a:ext cx="384816" cy="2426630"/>
          </a:xfrm>
          <a:prstGeom prst="bentConnector3">
            <a:avLst>
              <a:gd name="adj1" fmla="val 1594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1"/>
            <a:endCxn id="21" idx="1"/>
          </p:cNvCxnSpPr>
          <p:nvPr/>
        </p:nvCxnSpPr>
        <p:spPr>
          <a:xfrm rot="10800000" flipV="1">
            <a:off x="1234636" y="1635496"/>
            <a:ext cx="384817" cy="1363868"/>
          </a:xfrm>
          <a:prstGeom prst="bentConnector3">
            <a:avLst>
              <a:gd name="adj1" fmla="val 1594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04AD08F-4F7D-5F48-8CEC-429B0EA58C4E}"/>
              </a:ext>
            </a:extLst>
          </p:cNvPr>
          <p:cNvSpPr txBox="1"/>
          <p:nvPr/>
        </p:nvSpPr>
        <p:spPr>
          <a:xfrm>
            <a:off x="2927308" y="1416389"/>
            <a:ext cx="6093842" cy="738664"/>
          </a:xfrm>
          <a:prstGeom prst="rect">
            <a:avLst/>
          </a:prstGeom>
          <a:noFill/>
        </p:spPr>
        <p:txBody>
          <a:bodyPr wrap="square" rtlCol="0">
            <a:spAutoFit/>
          </a:bodyPr>
          <a:lstStyle/>
          <a:p>
            <a:r>
              <a:rPr lang="ru-RU" b="0" i="0" u="none" strike="noStrike" dirty="0">
                <a:solidFill>
                  <a:schemeClr val="tx1"/>
                </a:solidFill>
                <a:effectLst/>
                <a:latin typeface="Söhne"/>
              </a:rPr>
              <a:t>Агент не строит явную модель среды и не предсказывает будущие состояния и награды. Вместо этого агент учится принимать решения на основе непосредственного взаимодействия со средой.</a:t>
            </a:r>
            <a:endParaRPr lang="en-TR" dirty="0">
              <a:solidFill>
                <a:schemeClr val="tx1"/>
              </a:solidFill>
            </a:endParaRPr>
          </a:p>
        </p:txBody>
      </p:sp>
      <p:sp>
        <p:nvSpPr>
          <p:cNvPr id="83" name="TextBox 82">
            <a:extLst>
              <a:ext uri="{FF2B5EF4-FFF2-40B4-BE49-F238E27FC236}">
                <a16:creationId xmlns:a16="http://schemas.microsoft.com/office/drawing/2014/main" id="{FF0A4C9F-EFFA-0747-90A3-0A4BB9CEC90D}"/>
              </a:ext>
            </a:extLst>
          </p:cNvPr>
          <p:cNvSpPr txBox="1"/>
          <p:nvPr/>
        </p:nvSpPr>
        <p:spPr>
          <a:xfrm>
            <a:off x="2927308" y="2737754"/>
            <a:ext cx="6093842" cy="523220"/>
          </a:xfrm>
          <a:prstGeom prst="rect">
            <a:avLst/>
          </a:prstGeom>
          <a:noFill/>
        </p:spPr>
        <p:txBody>
          <a:bodyPr wrap="square" rtlCol="0">
            <a:spAutoFit/>
          </a:bodyPr>
          <a:lstStyle/>
          <a:p>
            <a:r>
              <a:rPr lang="ru-RU" b="0" i="0" u="none" strike="noStrike" dirty="0">
                <a:solidFill>
                  <a:schemeClr val="tx1"/>
                </a:solidFill>
                <a:effectLst/>
                <a:latin typeface="Söhne"/>
              </a:rPr>
              <a:t>Ищем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функцию и на ее основе принимаем решение о следующем действии</a:t>
            </a:r>
            <a:endParaRPr lang="en-TR" dirty="0">
              <a:solidFill>
                <a:schemeClr val="tx1"/>
              </a:solidFill>
            </a:endParaRPr>
          </a:p>
        </p:txBody>
      </p:sp>
      <p:sp>
        <p:nvSpPr>
          <p:cNvPr id="85" name="TextBox 84">
            <a:extLst>
              <a:ext uri="{FF2B5EF4-FFF2-40B4-BE49-F238E27FC236}">
                <a16:creationId xmlns:a16="http://schemas.microsoft.com/office/drawing/2014/main" id="{778CE827-644F-E04A-95C9-FFC76C530E25}"/>
              </a:ext>
            </a:extLst>
          </p:cNvPr>
          <p:cNvSpPr txBox="1"/>
          <p:nvPr/>
        </p:nvSpPr>
        <p:spPr>
          <a:xfrm>
            <a:off x="2927308" y="3903112"/>
            <a:ext cx="6093842" cy="307777"/>
          </a:xfrm>
          <a:prstGeom prst="rect">
            <a:avLst/>
          </a:prstGeom>
          <a:noFill/>
        </p:spPr>
        <p:txBody>
          <a:bodyPr wrap="square" rtlCol="0">
            <a:spAutoFit/>
          </a:bodyPr>
          <a:lstStyle/>
          <a:p>
            <a:r>
              <a:rPr lang="ru-RU" dirty="0">
                <a:solidFill>
                  <a:schemeClr val="tx1"/>
                </a:solidFill>
                <a:latin typeface="Söhne"/>
              </a:rPr>
              <a:t>Сразу ищем оптимальную политику</a:t>
            </a:r>
            <a:endParaRPr lang="en-TR" dirty="0">
              <a:solidFill>
                <a:schemeClr val="tx1"/>
              </a:solidFill>
            </a:endParaRPr>
          </a:p>
        </p:txBody>
      </p:sp>
    </p:spTree>
    <p:extLst>
      <p:ext uri="{BB962C8B-B14F-4D97-AF65-F5344CB8AC3E}">
        <p14:creationId xmlns:p14="http://schemas.microsoft.com/office/powerpoint/2010/main" val="30718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free</a:t>
            </a:r>
            <a:r>
              <a:rPr lang="ru-RU" dirty="0"/>
              <a:t> – </a:t>
            </a:r>
            <a:r>
              <a:rPr lang="en-US" dirty="0"/>
              <a:t>Q-learning</a:t>
            </a:r>
            <a:endParaRPr lang="en-TR" dirty="0"/>
          </a:p>
        </p:txBody>
      </p:sp>
      <p:sp>
        <p:nvSpPr>
          <p:cNvPr id="36" name="TextBox 35">
            <a:extLst>
              <a:ext uri="{FF2B5EF4-FFF2-40B4-BE49-F238E27FC236}">
                <a16:creationId xmlns:a16="http://schemas.microsoft.com/office/drawing/2014/main" id="{40C1AFE7-763B-7F4B-842F-7E228DC6E3AF}"/>
              </a:ext>
            </a:extLst>
          </p:cNvPr>
          <p:cNvSpPr txBox="1"/>
          <p:nvPr/>
        </p:nvSpPr>
        <p:spPr>
          <a:xfrm>
            <a:off x="1245790" y="1110147"/>
            <a:ext cx="7775360" cy="738664"/>
          </a:xfrm>
          <a:prstGeom prst="rect">
            <a:avLst/>
          </a:prstGeom>
          <a:noFill/>
        </p:spPr>
        <p:txBody>
          <a:bodyPr wrap="square" rtlCol="0">
            <a:spAutoFit/>
          </a:bodyPr>
          <a:lstStyle/>
          <a:p>
            <a:r>
              <a:rPr lang="en-US" b="0" i="0" u="none" strike="noStrike" dirty="0">
                <a:solidFill>
                  <a:schemeClr val="tx1"/>
                </a:solidFill>
                <a:effectLst/>
                <a:latin typeface="Söhne"/>
              </a:rPr>
              <a:t>(Deep Q-Network) - </a:t>
            </a:r>
            <a:r>
              <a:rPr lang="ru-RU" b="0" i="0" u="none" strike="noStrike" dirty="0">
                <a:solidFill>
                  <a:schemeClr val="tx1"/>
                </a:solidFill>
                <a:effectLst/>
                <a:latin typeface="Söhne"/>
              </a:rPr>
              <a:t>это алгоритм, который сочетает в себе метод </a:t>
            </a:r>
            <a:r>
              <a:rPr lang="en-US" b="0" i="0" u="none" strike="noStrike" dirty="0">
                <a:solidFill>
                  <a:schemeClr val="tx1"/>
                </a:solidFill>
                <a:effectLst/>
                <a:latin typeface="Söhne"/>
              </a:rPr>
              <a:t>Q-</a:t>
            </a:r>
            <a:r>
              <a:rPr lang="ru-RU" b="0" i="0" u="none" strike="noStrike" dirty="0">
                <a:solidFill>
                  <a:schemeClr val="tx1"/>
                </a:solidFill>
                <a:effectLst/>
                <a:latin typeface="Söhne"/>
              </a:rPr>
              <a:t>обучения с использованием нейронных сетей для обучения агента на основе опыта. </a:t>
            </a:r>
            <a:r>
              <a:rPr lang="en-US" b="0" i="0" u="none" strike="noStrike" dirty="0">
                <a:solidFill>
                  <a:schemeClr val="tx1"/>
                </a:solidFill>
                <a:effectLst/>
                <a:latin typeface="Söhne"/>
              </a:rPr>
              <a:t>DQN </a:t>
            </a:r>
            <a:r>
              <a:rPr lang="ru-RU" b="0" i="0" u="none" strike="noStrike" dirty="0">
                <a:solidFill>
                  <a:schemeClr val="tx1"/>
                </a:solidFill>
                <a:effectLst/>
                <a:latin typeface="Söhne"/>
              </a:rPr>
              <a:t>считается одним из ключевых методов</a:t>
            </a:r>
            <a:r>
              <a:rPr lang="en-US" dirty="0">
                <a:solidFill>
                  <a:schemeClr val="tx1"/>
                </a:solidFill>
                <a:latin typeface="Söhne"/>
              </a:rPr>
              <a:t>.</a:t>
            </a:r>
            <a:endParaRPr lang="en-TR" dirty="0">
              <a:solidFill>
                <a:schemeClr val="tx1"/>
              </a:solidFill>
            </a:endParaRPr>
          </a:p>
        </p:txBody>
      </p:sp>
      <p:sp>
        <p:nvSpPr>
          <p:cNvPr id="18" name="Rounded Rectangle 17">
            <a:extLst>
              <a:ext uri="{FF2B5EF4-FFF2-40B4-BE49-F238E27FC236}">
                <a16:creationId xmlns:a16="http://schemas.microsoft.com/office/drawing/2014/main" id="{5490FA80-865F-E04F-8ADE-258DE237617B}"/>
              </a:ext>
            </a:extLst>
          </p:cNvPr>
          <p:cNvSpPr/>
          <p:nvPr/>
        </p:nvSpPr>
        <p:spPr>
          <a:xfrm>
            <a:off x="193704" y="133761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19" name="Rounded Rectangle 18">
            <a:extLst>
              <a:ext uri="{FF2B5EF4-FFF2-40B4-BE49-F238E27FC236}">
                <a16:creationId xmlns:a16="http://schemas.microsoft.com/office/drawing/2014/main" id="{4D0C8960-E4E4-C443-8D74-64C9F856A159}"/>
              </a:ext>
            </a:extLst>
          </p:cNvPr>
          <p:cNvSpPr/>
          <p:nvPr/>
        </p:nvSpPr>
        <p:spPr>
          <a:xfrm>
            <a:off x="193704" y="226293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20" name="Rounded Rectangle 19">
            <a:extLst>
              <a:ext uri="{FF2B5EF4-FFF2-40B4-BE49-F238E27FC236}">
                <a16:creationId xmlns:a16="http://schemas.microsoft.com/office/drawing/2014/main" id="{1E7E6485-99C0-D447-B703-C7B76753EDB7}"/>
              </a:ext>
            </a:extLst>
          </p:cNvPr>
          <p:cNvSpPr/>
          <p:nvPr/>
        </p:nvSpPr>
        <p:spPr>
          <a:xfrm>
            <a:off x="193704" y="318826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21" name="Rounded Rectangle 20">
            <a:extLst>
              <a:ext uri="{FF2B5EF4-FFF2-40B4-BE49-F238E27FC236}">
                <a16:creationId xmlns:a16="http://schemas.microsoft.com/office/drawing/2014/main" id="{DDEE206D-BCE1-FD48-ADE6-3BD853C38698}"/>
              </a:ext>
            </a:extLst>
          </p:cNvPr>
          <p:cNvSpPr/>
          <p:nvPr/>
        </p:nvSpPr>
        <p:spPr>
          <a:xfrm>
            <a:off x="193704" y="411358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sp>
        <p:nvSpPr>
          <p:cNvPr id="22" name="TextBox 21">
            <a:extLst>
              <a:ext uri="{FF2B5EF4-FFF2-40B4-BE49-F238E27FC236}">
                <a16:creationId xmlns:a16="http://schemas.microsoft.com/office/drawing/2014/main" id="{D8604A33-7F53-C24D-A85D-A746F935BAAF}"/>
              </a:ext>
            </a:extLst>
          </p:cNvPr>
          <p:cNvSpPr txBox="1"/>
          <p:nvPr/>
        </p:nvSpPr>
        <p:spPr>
          <a:xfrm>
            <a:off x="1245790" y="2035468"/>
            <a:ext cx="7775360" cy="738664"/>
          </a:xfrm>
          <a:prstGeom prst="rect">
            <a:avLst/>
          </a:prstGeom>
          <a:noFill/>
        </p:spPr>
        <p:txBody>
          <a:bodyPr wrap="square">
            <a:spAutoFit/>
          </a:bodyPr>
          <a:lstStyle/>
          <a:p>
            <a:r>
              <a:rPr lang="en-US" b="0" i="0" u="none" strike="noStrike" dirty="0">
                <a:solidFill>
                  <a:schemeClr val="tx1"/>
                </a:solidFill>
                <a:effectLst/>
                <a:latin typeface="Söhne"/>
              </a:rPr>
              <a:t>(Categorical 51) </a:t>
            </a:r>
            <a:r>
              <a:rPr lang="ru-RU" b="0" i="0" u="none" strike="noStrike" dirty="0">
                <a:solidFill>
                  <a:schemeClr val="tx1"/>
                </a:solidFill>
                <a:effectLst/>
                <a:latin typeface="Söhne"/>
              </a:rPr>
              <a:t>это алгоритм, который предназначен для обучения агента, способного оценивать неопределенность в оценках ценности действий, представляет собой расширение </a:t>
            </a:r>
            <a:r>
              <a:rPr lang="en-US" b="0" i="0" u="none" strike="noStrike" dirty="0">
                <a:solidFill>
                  <a:schemeClr val="tx1"/>
                </a:solidFill>
                <a:effectLst/>
                <a:latin typeface="Söhne"/>
              </a:rPr>
              <a:t>Q-</a:t>
            </a:r>
            <a:r>
              <a:rPr lang="en-US" dirty="0">
                <a:solidFill>
                  <a:schemeClr val="tx1"/>
                </a:solidFill>
                <a:latin typeface="Söhne"/>
              </a:rPr>
              <a:t>learning</a:t>
            </a:r>
            <a:r>
              <a:rPr lang="ru-RU" b="0" i="0" u="none" strike="noStrike" dirty="0">
                <a:solidFill>
                  <a:schemeClr val="tx1"/>
                </a:solidFill>
                <a:effectLst/>
                <a:latin typeface="Söhne"/>
              </a:rPr>
              <a:t>, которое учитывает вероятностное распределение оценок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функции.</a:t>
            </a:r>
            <a:endParaRPr lang="en-TR" dirty="0">
              <a:solidFill>
                <a:schemeClr val="tx1"/>
              </a:solidFill>
            </a:endParaRPr>
          </a:p>
        </p:txBody>
      </p:sp>
      <p:sp>
        <p:nvSpPr>
          <p:cNvPr id="23" name="TextBox 22">
            <a:extLst>
              <a:ext uri="{FF2B5EF4-FFF2-40B4-BE49-F238E27FC236}">
                <a16:creationId xmlns:a16="http://schemas.microsoft.com/office/drawing/2014/main" id="{2C637467-12BE-5144-B7C3-5E3147FDB6D2}"/>
              </a:ext>
            </a:extLst>
          </p:cNvPr>
          <p:cNvSpPr txBox="1"/>
          <p:nvPr/>
        </p:nvSpPr>
        <p:spPr>
          <a:xfrm>
            <a:off x="1245790" y="2960789"/>
            <a:ext cx="7775360" cy="738664"/>
          </a:xfrm>
          <a:prstGeom prst="rect">
            <a:avLst/>
          </a:prstGeom>
          <a:noFill/>
        </p:spPr>
        <p:txBody>
          <a:bodyPr wrap="square">
            <a:spAutoFit/>
          </a:bodyPr>
          <a:lstStyle/>
          <a:p>
            <a:r>
              <a:rPr lang="en-US" b="0" i="0" u="none" strike="noStrike" dirty="0">
                <a:solidFill>
                  <a:schemeClr val="tx1"/>
                </a:solidFill>
                <a:effectLst/>
                <a:latin typeface="Söhne"/>
              </a:rPr>
              <a:t>(Quantile Regression Deep Q-Network) - </a:t>
            </a:r>
            <a:r>
              <a:rPr lang="ru-RU" b="0" i="0" u="none" strike="noStrike" dirty="0">
                <a:solidFill>
                  <a:schemeClr val="tx1"/>
                </a:solidFill>
                <a:effectLst/>
                <a:latin typeface="Söhne"/>
              </a:rPr>
              <a:t>это алгоритм, который расширяет </a:t>
            </a:r>
            <a:r>
              <a:rPr lang="en-US" b="0" i="0" u="none" strike="noStrike" dirty="0">
                <a:solidFill>
                  <a:schemeClr val="tx1"/>
                </a:solidFill>
                <a:effectLst/>
                <a:latin typeface="Söhne"/>
              </a:rPr>
              <a:t>DQN </a:t>
            </a:r>
            <a:r>
              <a:rPr lang="ru-RU" b="0" i="0" u="none" strike="noStrike" dirty="0">
                <a:solidFill>
                  <a:schemeClr val="tx1"/>
                </a:solidFill>
                <a:effectLst/>
                <a:latin typeface="Söhne"/>
              </a:rPr>
              <a:t>и </a:t>
            </a:r>
            <a:r>
              <a:rPr lang="en-US" b="0" i="0" u="none" strike="noStrike" dirty="0">
                <a:solidFill>
                  <a:schemeClr val="tx1"/>
                </a:solidFill>
                <a:effectLst/>
                <a:latin typeface="Söhne"/>
              </a:rPr>
              <a:t>C51</a:t>
            </a:r>
            <a:r>
              <a:rPr lang="ru-RU" b="0" i="0" u="none" strike="noStrike" dirty="0">
                <a:solidFill>
                  <a:schemeClr val="tx1"/>
                </a:solidFill>
                <a:effectLst/>
                <a:latin typeface="Söhne"/>
              </a:rPr>
              <a:t>, чтобы лучше оценивать неопределенность в оценках </a:t>
            </a:r>
            <a:r>
              <a:rPr lang="en-US" dirty="0">
                <a:solidFill>
                  <a:schemeClr val="tx1"/>
                </a:solidFill>
                <a:latin typeface="Söhne"/>
              </a:rPr>
              <a:t>Q</a:t>
            </a:r>
            <a:r>
              <a:rPr lang="en-US" b="0" i="0" u="none" strike="noStrike" dirty="0">
                <a:solidFill>
                  <a:schemeClr val="tx1"/>
                </a:solidFill>
                <a:effectLst/>
                <a:latin typeface="Söhne"/>
              </a:rPr>
              <a:t>-</a:t>
            </a:r>
            <a:r>
              <a:rPr lang="ru-RU" b="0" i="0" u="none" strike="noStrike" dirty="0">
                <a:solidFill>
                  <a:schemeClr val="tx1"/>
                </a:solidFill>
                <a:effectLst/>
                <a:latin typeface="Söhne"/>
              </a:rPr>
              <a:t>функции. Вместо того, чтобы оценивать средние значения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функции</a:t>
            </a:r>
            <a:r>
              <a:rPr lang="en-US" dirty="0">
                <a:solidFill>
                  <a:schemeClr val="tx1"/>
                </a:solidFill>
                <a:latin typeface="Söhne"/>
              </a:rPr>
              <a:t> </a:t>
            </a:r>
            <a:r>
              <a:rPr lang="ru-RU" dirty="0">
                <a:solidFill>
                  <a:schemeClr val="tx1"/>
                </a:solidFill>
                <a:latin typeface="Söhne"/>
              </a:rPr>
              <a:t> он</a:t>
            </a:r>
            <a:r>
              <a:rPr lang="en-US" b="0" i="0" u="none" strike="noStrike" dirty="0">
                <a:solidFill>
                  <a:schemeClr val="tx1"/>
                </a:solidFill>
                <a:effectLst/>
                <a:latin typeface="Söhne"/>
              </a:rPr>
              <a:t> </a:t>
            </a:r>
            <a:r>
              <a:rPr lang="ru-RU" b="0" i="0" u="none" strike="noStrike" dirty="0">
                <a:solidFill>
                  <a:schemeClr val="tx1"/>
                </a:solidFill>
                <a:effectLst/>
                <a:latin typeface="Söhne"/>
              </a:rPr>
              <a:t>оценивает квантили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функции.</a:t>
            </a:r>
            <a:endParaRPr lang="en-TR" dirty="0">
              <a:solidFill>
                <a:schemeClr val="tx1"/>
              </a:solidFill>
            </a:endParaRPr>
          </a:p>
        </p:txBody>
      </p:sp>
      <p:sp>
        <p:nvSpPr>
          <p:cNvPr id="24" name="TextBox 23">
            <a:extLst>
              <a:ext uri="{FF2B5EF4-FFF2-40B4-BE49-F238E27FC236}">
                <a16:creationId xmlns:a16="http://schemas.microsoft.com/office/drawing/2014/main" id="{32DCA309-775F-8C48-8658-34F177C70C8B}"/>
              </a:ext>
            </a:extLst>
          </p:cNvPr>
          <p:cNvSpPr txBox="1"/>
          <p:nvPr/>
        </p:nvSpPr>
        <p:spPr>
          <a:xfrm>
            <a:off x="1245790" y="3778388"/>
            <a:ext cx="7775360" cy="954107"/>
          </a:xfrm>
          <a:prstGeom prst="rect">
            <a:avLst/>
          </a:prstGeom>
          <a:noFill/>
        </p:spPr>
        <p:txBody>
          <a:bodyPr wrap="square">
            <a:spAutoFit/>
          </a:bodyPr>
          <a:lstStyle/>
          <a:p>
            <a:r>
              <a:rPr lang="en-US" b="0" i="0" u="none" strike="noStrike" dirty="0">
                <a:solidFill>
                  <a:schemeClr val="tx1"/>
                </a:solidFill>
                <a:effectLst/>
                <a:latin typeface="Söhne"/>
              </a:rPr>
              <a:t>(Hindsight Experience Replay) - </a:t>
            </a:r>
            <a:r>
              <a:rPr lang="ru-RU" b="0" i="0" u="none" strike="noStrike" dirty="0">
                <a:solidFill>
                  <a:schemeClr val="tx1"/>
                </a:solidFill>
                <a:effectLst/>
                <a:latin typeface="Söhne"/>
              </a:rPr>
              <a:t>это алгоритм, который разработан для задач, где агенту не всегда удается достичь поставленных целей.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a:t>
            </a:r>
            <a:endParaRPr lang="en-TR" dirty="0">
              <a:solidFill>
                <a:schemeClr val="tx1"/>
              </a:solidFill>
            </a:endParaRPr>
          </a:p>
        </p:txBody>
      </p:sp>
    </p:spTree>
    <p:extLst>
      <p:ext uri="{BB962C8B-B14F-4D97-AF65-F5344CB8AC3E}">
        <p14:creationId xmlns:p14="http://schemas.microsoft.com/office/powerpoint/2010/main" val="211493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free</a:t>
            </a:r>
            <a:r>
              <a:rPr lang="ru-RU" dirty="0"/>
              <a:t> – </a:t>
            </a:r>
            <a:r>
              <a:rPr lang="en-US" dirty="0"/>
              <a:t>Policy optimization</a:t>
            </a:r>
            <a:endParaRPr lang="en-TR" dirty="0"/>
          </a:p>
        </p:txBody>
      </p:sp>
      <p:sp>
        <p:nvSpPr>
          <p:cNvPr id="36" name="TextBox 35">
            <a:extLst>
              <a:ext uri="{FF2B5EF4-FFF2-40B4-BE49-F238E27FC236}">
                <a16:creationId xmlns:a16="http://schemas.microsoft.com/office/drawing/2014/main" id="{40C1AFE7-763B-7F4B-842F-7E228DC6E3AF}"/>
              </a:ext>
            </a:extLst>
          </p:cNvPr>
          <p:cNvSpPr txBox="1"/>
          <p:nvPr/>
        </p:nvSpPr>
        <p:spPr>
          <a:xfrm>
            <a:off x="1245790" y="1176202"/>
            <a:ext cx="7775360" cy="523220"/>
          </a:xfrm>
          <a:prstGeom prst="rect">
            <a:avLst/>
          </a:prstGeom>
          <a:noFill/>
        </p:spPr>
        <p:txBody>
          <a:bodyPr wrap="square" rtlCol="0">
            <a:spAutoFit/>
          </a:bodyPr>
          <a:lstStyle/>
          <a:p>
            <a:r>
              <a:rPr lang="en-US" b="0" i="0" u="none" strike="noStrike" dirty="0">
                <a:solidFill>
                  <a:schemeClr val="tx1"/>
                </a:solidFill>
                <a:effectLst/>
                <a:latin typeface="Söhne"/>
              </a:rPr>
              <a:t>(Deep Deterministic Policy Gradient) - </a:t>
            </a:r>
            <a:r>
              <a:rPr lang="ru-RU" b="0" i="0" u="none" strike="noStrike" dirty="0">
                <a:solidFill>
                  <a:schemeClr val="tx1"/>
                </a:solidFill>
                <a:effectLst/>
                <a:latin typeface="Söhne"/>
              </a:rPr>
              <a:t>это алгоритм, предназначенный для решения задач </a:t>
            </a:r>
            <a:r>
              <a:rPr lang="en-US" b="0" i="0" u="none" strike="noStrike" dirty="0">
                <a:solidFill>
                  <a:schemeClr val="tx1"/>
                </a:solidFill>
                <a:effectLst/>
                <a:latin typeface="Söhne"/>
              </a:rPr>
              <a:t>c</a:t>
            </a:r>
            <a:r>
              <a:rPr lang="ru-RU" b="0" i="0" u="none" strike="noStrike" dirty="0">
                <a:solidFill>
                  <a:schemeClr val="tx1"/>
                </a:solidFill>
                <a:effectLst/>
                <a:latin typeface="Söhne"/>
              </a:rPr>
              <a:t> непрерывны</a:t>
            </a:r>
            <a:r>
              <a:rPr lang="ru-RU" dirty="0">
                <a:solidFill>
                  <a:schemeClr val="tx1"/>
                </a:solidFill>
                <a:latin typeface="Söhne"/>
              </a:rPr>
              <a:t>м</a:t>
            </a:r>
            <a:r>
              <a:rPr lang="ru-RU" b="0" i="0" u="none" strike="noStrike" dirty="0">
                <a:solidFill>
                  <a:schemeClr val="tx1"/>
                </a:solidFill>
                <a:effectLst/>
                <a:latin typeface="Söhne"/>
              </a:rPr>
              <a:t> пространством действий.</a:t>
            </a:r>
            <a:endParaRPr lang="en-TR" dirty="0">
              <a:solidFill>
                <a:schemeClr val="tx1"/>
              </a:solidFill>
            </a:endParaRPr>
          </a:p>
        </p:txBody>
      </p:sp>
      <p:sp>
        <p:nvSpPr>
          <p:cNvPr id="12" name="Rounded Rectangle 11">
            <a:extLst>
              <a:ext uri="{FF2B5EF4-FFF2-40B4-BE49-F238E27FC236}">
                <a16:creationId xmlns:a16="http://schemas.microsoft.com/office/drawing/2014/main" id="{A2FE5F40-D3D5-F64D-8F29-BFF1E930FF70}"/>
              </a:ext>
            </a:extLst>
          </p:cNvPr>
          <p:cNvSpPr/>
          <p:nvPr/>
        </p:nvSpPr>
        <p:spPr>
          <a:xfrm>
            <a:off x="193704" y="232020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13" name="Rounded Rectangle 12">
            <a:extLst>
              <a:ext uri="{FF2B5EF4-FFF2-40B4-BE49-F238E27FC236}">
                <a16:creationId xmlns:a16="http://schemas.microsoft.com/office/drawing/2014/main" id="{E28847EF-3E77-0D47-86B7-CD999A5E3EBC}"/>
              </a:ext>
            </a:extLst>
          </p:cNvPr>
          <p:cNvSpPr/>
          <p:nvPr/>
        </p:nvSpPr>
        <p:spPr>
          <a:xfrm>
            <a:off x="193704" y="33444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14" name="Rounded Rectangle 13">
            <a:extLst>
              <a:ext uri="{FF2B5EF4-FFF2-40B4-BE49-F238E27FC236}">
                <a16:creationId xmlns:a16="http://schemas.microsoft.com/office/drawing/2014/main" id="{09A796DB-07A9-7D48-9454-18F07BEDF1B9}"/>
              </a:ext>
            </a:extLst>
          </p:cNvPr>
          <p:cNvSpPr/>
          <p:nvPr/>
        </p:nvSpPr>
        <p:spPr>
          <a:xfrm>
            <a:off x="193704" y="43687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16" name="Rounded Rectangle 15">
            <a:extLst>
              <a:ext uri="{FF2B5EF4-FFF2-40B4-BE49-F238E27FC236}">
                <a16:creationId xmlns:a16="http://schemas.microsoft.com/office/drawing/2014/main" id="{3681B4B4-0F1C-6843-B6E1-3B0EC94DA42E}"/>
              </a:ext>
            </a:extLst>
          </p:cNvPr>
          <p:cNvSpPr/>
          <p:nvPr/>
        </p:nvSpPr>
        <p:spPr>
          <a:xfrm>
            <a:off x="193704" y="129595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25" name="TextBox 24">
            <a:extLst>
              <a:ext uri="{FF2B5EF4-FFF2-40B4-BE49-F238E27FC236}">
                <a16:creationId xmlns:a16="http://schemas.microsoft.com/office/drawing/2014/main" id="{CA42BA97-492C-DB44-BA16-16D89280894C}"/>
              </a:ext>
            </a:extLst>
          </p:cNvPr>
          <p:cNvSpPr txBox="1"/>
          <p:nvPr/>
        </p:nvSpPr>
        <p:spPr>
          <a:xfrm>
            <a:off x="1245790" y="1985016"/>
            <a:ext cx="7775360" cy="954107"/>
          </a:xfrm>
          <a:prstGeom prst="rect">
            <a:avLst/>
          </a:prstGeom>
          <a:noFill/>
        </p:spPr>
        <p:txBody>
          <a:bodyPr wrap="square">
            <a:spAutoFit/>
          </a:bodyPr>
          <a:lstStyle/>
          <a:p>
            <a:pPr algn="l"/>
            <a:r>
              <a:rPr lang="en-US" b="0" i="0" u="none" strike="noStrike" dirty="0">
                <a:solidFill>
                  <a:schemeClr val="tx1"/>
                </a:solidFill>
                <a:effectLst/>
                <a:latin typeface="Söhne"/>
              </a:rPr>
              <a:t>(Advantage Actor-Critic</a:t>
            </a:r>
            <a:r>
              <a:rPr lang="ru-RU" b="0" i="0" u="none" strike="noStrike" dirty="0">
                <a:solidFill>
                  <a:schemeClr val="tx1"/>
                </a:solidFill>
                <a:effectLst/>
                <a:latin typeface="Söhne"/>
              </a:rPr>
              <a:t> / </a:t>
            </a:r>
            <a:r>
              <a:rPr lang="en-US" b="0" i="0" u="none" strike="noStrike" dirty="0">
                <a:solidFill>
                  <a:schemeClr val="tx1"/>
                </a:solidFill>
                <a:effectLst/>
                <a:latin typeface="Söhne"/>
              </a:rPr>
              <a:t>Asynchronous Advantage Actor-Critic) - </a:t>
            </a:r>
            <a:r>
              <a:rPr lang="ru-RU" b="0" i="0" u="none" strike="noStrike" dirty="0">
                <a:solidFill>
                  <a:schemeClr val="tx1"/>
                </a:solidFill>
                <a:effectLst/>
                <a:latin typeface="Söhne"/>
              </a:rPr>
              <a:t>это алгоритм, который комбинирует идеи актер-критик (</a:t>
            </a:r>
            <a:r>
              <a:rPr lang="en-US" b="0" i="0" u="none" strike="noStrike" dirty="0">
                <a:solidFill>
                  <a:schemeClr val="tx1"/>
                </a:solidFill>
                <a:effectLst/>
                <a:latin typeface="Söhne"/>
              </a:rPr>
              <a:t>Actor-Critic) </a:t>
            </a:r>
            <a:r>
              <a:rPr lang="ru-RU" b="0" i="0" u="none" strike="noStrike" dirty="0">
                <a:solidFill>
                  <a:schemeClr val="tx1"/>
                </a:solidFill>
                <a:effectLst/>
                <a:latin typeface="Söhne"/>
              </a:rPr>
              <a:t>и </a:t>
            </a:r>
            <a:r>
              <a:rPr lang="en-US" b="0" i="0" u="none" strike="noStrike" dirty="0">
                <a:solidFill>
                  <a:schemeClr val="tx1"/>
                </a:solidFill>
                <a:effectLst/>
                <a:latin typeface="Söhne"/>
              </a:rPr>
              <a:t>Policy Gradient</a:t>
            </a:r>
            <a:r>
              <a:rPr lang="ru-RU" b="0" i="0" u="none" strike="noStrike" dirty="0">
                <a:solidFill>
                  <a:schemeClr val="tx1"/>
                </a:solidFill>
                <a:effectLst/>
                <a:latin typeface="Söhne"/>
              </a:rPr>
              <a:t>. </a:t>
            </a:r>
            <a:r>
              <a:rPr lang="en-US" b="0" i="0" u="none" strike="noStrike" dirty="0">
                <a:solidFill>
                  <a:schemeClr val="tx1"/>
                </a:solidFill>
                <a:effectLst/>
                <a:latin typeface="Söhne"/>
              </a:rPr>
              <a:t>A3C </a:t>
            </a:r>
            <a:r>
              <a:rPr lang="ru-RU" b="0" i="0" u="none" strike="noStrike" dirty="0">
                <a:solidFill>
                  <a:schemeClr val="tx1"/>
                </a:solidFill>
                <a:effectLst/>
                <a:latin typeface="Söhne"/>
              </a:rPr>
              <a:t>является асинхронным вариантом, который позволяет нескольким агентам взаимодействовать с средой независимо друг от друга и обучаться асинхронно, что ускоряет обучение и улучшает стабильность.</a:t>
            </a:r>
          </a:p>
        </p:txBody>
      </p:sp>
      <p:sp>
        <p:nvSpPr>
          <p:cNvPr id="26" name="TextBox 25">
            <a:extLst>
              <a:ext uri="{FF2B5EF4-FFF2-40B4-BE49-F238E27FC236}">
                <a16:creationId xmlns:a16="http://schemas.microsoft.com/office/drawing/2014/main" id="{D153872B-5535-9F4C-ABFD-802936935207}"/>
              </a:ext>
            </a:extLst>
          </p:cNvPr>
          <p:cNvSpPr txBox="1"/>
          <p:nvPr/>
        </p:nvSpPr>
        <p:spPr>
          <a:xfrm>
            <a:off x="1245790" y="3013191"/>
            <a:ext cx="7775360" cy="954107"/>
          </a:xfrm>
          <a:prstGeom prst="rect">
            <a:avLst/>
          </a:prstGeom>
          <a:noFill/>
        </p:spPr>
        <p:txBody>
          <a:bodyPr wrap="square">
            <a:spAutoFit/>
          </a:bodyPr>
          <a:lstStyle/>
          <a:p>
            <a:r>
              <a:rPr lang="en-US" b="0" i="0" u="none" strike="noStrike" dirty="0">
                <a:solidFill>
                  <a:schemeClr val="tx1"/>
                </a:solidFill>
                <a:effectLst/>
                <a:latin typeface="Söhne"/>
              </a:rPr>
              <a:t>(Proximal Policy Optimization) - </a:t>
            </a:r>
            <a:r>
              <a:rPr lang="ru-RU" b="0" i="0" u="none" strike="noStrike" dirty="0">
                <a:solidFill>
                  <a:schemeClr val="tx1"/>
                </a:solidFill>
                <a:effectLst/>
                <a:latin typeface="Söhne"/>
              </a:rPr>
              <a:t>это современный алгоритм который считается одним из наиболее эффективных методов для обучения агентов в сложных средах. Он имеет встроенный механизм, который ограничивает изменения в стратегии (политике) агента на каждой итерации, что способствует более стабильному обучению.</a:t>
            </a:r>
            <a:endParaRPr lang="en-TR" dirty="0">
              <a:solidFill>
                <a:schemeClr val="tx1"/>
              </a:solidFill>
            </a:endParaRPr>
          </a:p>
        </p:txBody>
      </p:sp>
      <p:sp>
        <p:nvSpPr>
          <p:cNvPr id="28" name="TextBox 27">
            <a:extLst>
              <a:ext uri="{FF2B5EF4-FFF2-40B4-BE49-F238E27FC236}">
                <a16:creationId xmlns:a16="http://schemas.microsoft.com/office/drawing/2014/main" id="{1686F098-AF08-9A40-98C0-D841B3E995E5}"/>
              </a:ext>
            </a:extLst>
          </p:cNvPr>
          <p:cNvSpPr txBox="1"/>
          <p:nvPr/>
        </p:nvSpPr>
        <p:spPr>
          <a:xfrm>
            <a:off x="1245790" y="4141254"/>
            <a:ext cx="7775360" cy="738664"/>
          </a:xfrm>
          <a:prstGeom prst="rect">
            <a:avLst/>
          </a:prstGeom>
          <a:noFill/>
        </p:spPr>
        <p:txBody>
          <a:bodyPr wrap="square">
            <a:spAutoFit/>
          </a:bodyPr>
          <a:lstStyle/>
          <a:p>
            <a:r>
              <a:rPr lang="en-US" b="0" i="0" u="none" strike="noStrike" dirty="0">
                <a:solidFill>
                  <a:schemeClr val="tx1"/>
                </a:solidFill>
                <a:effectLst/>
                <a:latin typeface="Söhne"/>
              </a:rPr>
              <a:t>(Trust Region Policy Optimization) - </a:t>
            </a:r>
            <a:r>
              <a:rPr lang="ru-RU" b="0" i="0" u="none" strike="noStrike" dirty="0">
                <a:solidFill>
                  <a:schemeClr val="tx1"/>
                </a:solidFill>
                <a:effectLst/>
                <a:latin typeface="Söhne"/>
              </a:rPr>
              <a:t>это алгоритм, особенностью которого</a:t>
            </a:r>
            <a:r>
              <a:rPr lang="en-US" b="0" i="0" u="none" strike="noStrike" dirty="0">
                <a:solidFill>
                  <a:schemeClr val="tx1"/>
                </a:solidFill>
                <a:effectLst/>
                <a:latin typeface="Söhne"/>
              </a:rPr>
              <a:t> </a:t>
            </a:r>
            <a:r>
              <a:rPr lang="ru-RU" b="0" i="0" u="none" strike="noStrike" dirty="0">
                <a:solidFill>
                  <a:schemeClr val="tx1"/>
                </a:solidFill>
                <a:effectLst/>
                <a:latin typeface="Söhne"/>
              </a:rPr>
              <a:t>является использование метода доверительных областей (</a:t>
            </a:r>
            <a:r>
              <a:rPr lang="en-US" b="0" i="0" u="none" strike="noStrike" dirty="0">
                <a:solidFill>
                  <a:schemeClr val="tx1"/>
                </a:solidFill>
                <a:effectLst/>
                <a:latin typeface="Söhne"/>
              </a:rPr>
              <a:t>trust regions)</a:t>
            </a:r>
            <a:r>
              <a:rPr lang="ru-RU" b="0" i="0" u="none" strike="noStrike" dirty="0">
                <a:solidFill>
                  <a:schemeClr val="tx1"/>
                </a:solidFill>
                <a:effectLst/>
                <a:latin typeface="Söhne"/>
              </a:rPr>
              <a:t> для ограничении изменений в стратегии агента на каждой итерации обучения.</a:t>
            </a:r>
            <a:endParaRPr lang="en-TR" dirty="0">
              <a:solidFill>
                <a:schemeClr val="tx1"/>
              </a:solidFill>
            </a:endParaRPr>
          </a:p>
        </p:txBody>
      </p:sp>
    </p:spTree>
    <p:extLst>
      <p:ext uri="{BB962C8B-B14F-4D97-AF65-F5344CB8AC3E}">
        <p14:creationId xmlns:p14="http://schemas.microsoft.com/office/powerpoint/2010/main" val="387150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Model free</a:t>
            </a:r>
            <a:r>
              <a:rPr lang="ru-RU" dirty="0"/>
              <a:t> – </a:t>
            </a:r>
            <a:r>
              <a:rPr lang="en-US" dirty="0"/>
              <a:t>Policy optimization</a:t>
            </a:r>
            <a:endParaRPr lang="en-TR" dirty="0"/>
          </a:p>
        </p:txBody>
      </p:sp>
      <p:sp>
        <p:nvSpPr>
          <p:cNvPr id="36" name="TextBox 35">
            <a:extLst>
              <a:ext uri="{FF2B5EF4-FFF2-40B4-BE49-F238E27FC236}">
                <a16:creationId xmlns:a16="http://schemas.microsoft.com/office/drawing/2014/main" id="{40C1AFE7-763B-7F4B-842F-7E228DC6E3AF}"/>
              </a:ext>
            </a:extLst>
          </p:cNvPr>
          <p:cNvSpPr txBox="1"/>
          <p:nvPr/>
        </p:nvSpPr>
        <p:spPr>
          <a:xfrm>
            <a:off x="1245790" y="1114013"/>
            <a:ext cx="7775360" cy="523220"/>
          </a:xfrm>
          <a:prstGeom prst="rect">
            <a:avLst/>
          </a:prstGeom>
          <a:noFill/>
        </p:spPr>
        <p:txBody>
          <a:bodyPr wrap="square" rtlCol="0">
            <a:spAutoFit/>
          </a:bodyPr>
          <a:lstStyle/>
          <a:p>
            <a:r>
              <a:rPr lang="en-US" b="0" i="0" u="none" strike="noStrike" dirty="0">
                <a:solidFill>
                  <a:schemeClr val="tx1"/>
                </a:solidFill>
                <a:effectLst/>
                <a:latin typeface="Söhne"/>
              </a:rPr>
              <a:t>(Twin Delayed Deep Deterministic Policy Gradient) - </a:t>
            </a:r>
            <a:r>
              <a:rPr lang="ru-RU" b="0" i="0" u="none" strike="noStrike" dirty="0">
                <a:solidFill>
                  <a:schemeClr val="tx1"/>
                </a:solidFill>
                <a:effectLst/>
                <a:latin typeface="Söhne"/>
              </a:rPr>
              <a:t>представляет собой усовершенствование алгоритма </a:t>
            </a:r>
            <a:r>
              <a:rPr lang="en-US" b="0" i="0" u="none" strike="noStrike" dirty="0">
                <a:solidFill>
                  <a:schemeClr val="tx1"/>
                </a:solidFill>
                <a:effectLst/>
                <a:latin typeface="Söhne"/>
              </a:rPr>
              <a:t>DDPG (Deep Deterministic Policy Gradient) </a:t>
            </a:r>
            <a:r>
              <a:rPr lang="ru-RU" b="0" i="0" u="none" strike="noStrike" dirty="0">
                <a:solidFill>
                  <a:schemeClr val="tx1"/>
                </a:solidFill>
                <a:effectLst/>
                <a:latin typeface="Söhne"/>
              </a:rPr>
              <a:t>для улучшения стабильности.</a:t>
            </a:r>
            <a:endParaRPr lang="en-TR" dirty="0">
              <a:solidFill>
                <a:schemeClr val="tx1"/>
              </a:solidFill>
            </a:endParaRPr>
          </a:p>
        </p:txBody>
      </p:sp>
      <p:sp>
        <p:nvSpPr>
          <p:cNvPr id="9" name="Rounded Rectangle 8">
            <a:extLst>
              <a:ext uri="{FF2B5EF4-FFF2-40B4-BE49-F238E27FC236}">
                <a16:creationId xmlns:a16="http://schemas.microsoft.com/office/drawing/2014/main" id="{4F190961-ED49-4540-B194-C1443C8FEB58}"/>
              </a:ext>
            </a:extLst>
          </p:cNvPr>
          <p:cNvSpPr/>
          <p:nvPr/>
        </p:nvSpPr>
        <p:spPr>
          <a:xfrm>
            <a:off x="205979" y="123376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10" name="Rounded Rectangle 9">
            <a:extLst>
              <a:ext uri="{FF2B5EF4-FFF2-40B4-BE49-F238E27FC236}">
                <a16:creationId xmlns:a16="http://schemas.microsoft.com/office/drawing/2014/main" id="{7A0AAFD7-67B2-9A45-BDC5-B30243CC040A}"/>
              </a:ext>
            </a:extLst>
          </p:cNvPr>
          <p:cNvSpPr/>
          <p:nvPr/>
        </p:nvSpPr>
        <p:spPr>
          <a:xfrm>
            <a:off x="205979" y="22383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11" name="Rounded Rectangle 10">
            <a:extLst>
              <a:ext uri="{FF2B5EF4-FFF2-40B4-BE49-F238E27FC236}">
                <a16:creationId xmlns:a16="http://schemas.microsoft.com/office/drawing/2014/main" id="{C8B0F4CB-5B00-6246-B3BD-D7D09767EAC8}"/>
              </a:ext>
            </a:extLst>
          </p:cNvPr>
          <p:cNvSpPr/>
          <p:nvPr/>
        </p:nvSpPr>
        <p:spPr>
          <a:xfrm>
            <a:off x="193704" y="324287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sp>
        <p:nvSpPr>
          <p:cNvPr id="17" name="Rounded Rectangle 16">
            <a:extLst>
              <a:ext uri="{FF2B5EF4-FFF2-40B4-BE49-F238E27FC236}">
                <a16:creationId xmlns:a16="http://schemas.microsoft.com/office/drawing/2014/main" id="{02D37F45-0ED3-7348-A2B6-F447647C8A6E}"/>
              </a:ext>
            </a:extLst>
          </p:cNvPr>
          <p:cNvSpPr/>
          <p:nvPr/>
        </p:nvSpPr>
        <p:spPr>
          <a:xfrm>
            <a:off x="193704" y="42474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9" name="TextBox 18">
            <a:extLst>
              <a:ext uri="{FF2B5EF4-FFF2-40B4-BE49-F238E27FC236}">
                <a16:creationId xmlns:a16="http://schemas.microsoft.com/office/drawing/2014/main" id="{EC2F6A3B-6330-3644-9DB2-CDABAB70FFB4}"/>
              </a:ext>
            </a:extLst>
          </p:cNvPr>
          <p:cNvSpPr txBox="1"/>
          <p:nvPr/>
        </p:nvSpPr>
        <p:spPr>
          <a:xfrm>
            <a:off x="1245790" y="2118567"/>
            <a:ext cx="7692231" cy="523220"/>
          </a:xfrm>
          <a:prstGeom prst="rect">
            <a:avLst/>
          </a:prstGeom>
          <a:noFill/>
        </p:spPr>
        <p:txBody>
          <a:bodyPr wrap="square">
            <a:spAutoFit/>
          </a:bodyPr>
          <a:lstStyle/>
          <a:p>
            <a:r>
              <a:rPr lang="en-US" b="0" i="0" u="none" strike="noStrike" dirty="0">
                <a:solidFill>
                  <a:schemeClr val="tx1"/>
                </a:solidFill>
                <a:effectLst/>
                <a:latin typeface="Söhne"/>
              </a:rPr>
              <a:t>(Soft Actor-Critic) - </a:t>
            </a:r>
            <a:r>
              <a:rPr lang="ru-RU" b="0" i="0" u="none" strike="noStrike" dirty="0">
                <a:solidFill>
                  <a:schemeClr val="tx1"/>
                </a:solidFill>
                <a:effectLst/>
                <a:latin typeface="Söhne"/>
              </a:rPr>
              <a:t>сочетает в себе идеи актер-критик (</a:t>
            </a:r>
            <a:r>
              <a:rPr lang="en-US" b="0" i="0" u="none" strike="noStrike" dirty="0">
                <a:solidFill>
                  <a:schemeClr val="tx1"/>
                </a:solidFill>
                <a:effectLst/>
                <a:latin typeface="Söhne"/>
              </a:rPr>
              <a:t>Actor-Critic) </a:t>
            </a:r>
            <a:r>
              <a:rPr lang="ru-RU" b="0" i="0" u="none" strike="noStrike" dirty="0">
                <a:solidFill>
                  <a:schemeClr val="tx1"/>
                </a:solidFill>
                <a:effectLst/>
                <a:latin typeface="Söhne"/>
              </a:rPr>
              <a:t>методов и является продвинутой версией алгоритма </a:t>
            </a:r>
            <a:r>
              <a:rPr lang="en-US" b="0" i="0" u="none" strike="noStrike" dirty="0">
                <a:solidFill>
                  <a:schemeClr val="tx1"/>
                </a:solidFill>
                <a:effectLst/>
                <a:latin typeface="Söhne"/>
              </a:rPr>
              <a:t>DDPG</a:t>
            </a:r>
            <a:r>
              <a:rPr lang="ru-RU" dirty="0">
                <a:solidFill>
                  <a:schemeClr val="tx1"/>
                </a:solidFill>
                <a:latin typeface="Söhne"/>
              </a:rPr>
              <a:t>.</a:t>
            </a:r>
            <a:endParaRPr lang="en-TR" dirty="0">
              <a:solidFill>
                <a:schemeClr val="tx1"/>
              </a:solidFill>
            </a:endParaRPr>
          </a:p>
        </p:txBody>
      </p:sp>
      <p:sp>
        <p:nvSpPr>
          <p:cNvPr id="20" name="TextBox 19">
            <a:extLst>
              <a:ext uri="{FF2B5EF4-FFF2-40B4-BE49-F238E27FC236}">
                <a16:creationId xmlns:a16="http://schemas.microsoft.com/office/drawing/2014/main" id="{580953AD-D693-A14A-9D39-BBC1F41DE711}"/>
              </a:ext>
            </a:extLst>
          </p:cNvPr>
          <p:cNvSpPr txBox="1"/>
          <p:nvPr/>
        </p:nvSpPr>
        <p:spPr>
          <a:xfrm>
            <a:off x="1245790" y="3015399"/>
            <a:ext cx="7775360" cy="738664"/>
          </a:xfrm>
          <a:prstGeom prst="rect">
            <a:avLst/>
          </a:prstGeom>
          <a:noFill/>
        </p:spPr>
        <p:txBody>
          <a:bodyPr wrap="square">
            <a:spAutoFit/>
          </a:bodyPr>
          <a:lstStyle/>
          <a:p>
            <a:r>
              <a:rPr lang="en-US" b="0" i="0" u="none" strike="noStrike" dirty="0">
                <a:solidFill>
                  <a:schemeClr val="tx1"/>
                </a:solidFill>
                <a:effectLst/>
                <a:latin typeface="Söhne"/>
              </a:rPr>
              <a:t>(Actor-Critic using Kronecker-factored Trust Region)</a:t>
            </a:r>
            <a:r>
              <a:rPr lang="ru-RU" b="0" i="0" u="none" strike="noStrike" dirty="0">
                <a:solidFill>
                  <a:schemeClr val="tx1"/>
                </a:solidFill>
                <a:effectLst/>
                <a:latin typeface="Söhne"/>
              </a:rPr>
              <a:t> – модификация </a:t>
            </a:r>
            <a:r>
              <a:rPr lang="en-US" b="0" i="0" u="none" strike="noStrike" dirty="0">
                <a:solidFill>
                  <a:schemeClr val="tx1"/>
                </a:solidFill>
                <a:effectLst/>
                <a:latin typeface="Söhne"/>
              </a:rPr>
              <a:t>TRPO </a:t>
            </a:r>
            <a:r>
              <a:rPr lang="ru-RU" b="0" i="0" u="none" strike="noStrike" dirty="0">
                <a:solidFill>
                  <a:schemeClr val="tx1"/>
                </a:solidFill>
                <a:effectLst/>
                <a:latin typeface="Söhne"/>
              </a:rPr>
              <a:t>в которой используется факторизация Кронекера, что позволяет эффективно вычислять обратные гессианы, упрощая процесс оптимизации. </a:t>
            </a:r>
            <a:endParaRPr lang="en-TR" dirty="0">
              <a:solidFill>
                <a:schemeClr val="tx1"/>
              </a:solidFill>
            </a:endParaRPr>
          </a:p>
        </p:txBody>
      </p:sp>
      <p:sp>
        <p:nvSpPr>
          <p:cNvPr id="21" name="TextBox 20">
            <a:extLst>
              <a:ext uri="{FF2B5EF4-FFF2-40B4-BE49-F238E27FC236}">
                <a16:creationId xmlns:a16="http://schemas.microsoft.com/office/drawing/2014/main" id="{E187C4E9-2297-464D-BA8F-20B109EEB1E5}"/>
              </a:ext>
            </a:extLst>
          </p:cNvPr>
          <p:cNvSpPr txBox="1"/>
          <p:nvPr/>
        </p:nvSpPr>
        <p:spPr>
          <a:xfrm>
            <a:off x="1245790" y="4127676"/>
            <a:ext cx="7775360" cy="523220"/>
          </a:xfrm>
          <a:prstGeom prst="rect">
            <a:avLst/>
          </a:prstGeom>
          <a:noFill/>
        </p:spPr>
        <p:txBody>
          <a:bodyPr wrap="square">
            <a:spAutoFit/>
          </a:bodyPr>
          <a:lstStyle/>
          <a:p>
            <a:r>
              <a:rPr lang="en-US" b="0" i="0" u="none" strike="noStrike" dirty="0">
                <a:solidFill>
                  <a:schemeClr val="tx1"/>
                </a:solidFill>
                <a:effectLst/>
                <a:latin typeface="Söhne"/>
              </a:rPr>
              <a:t>(Covariance Matrix Adaptation Evolution Strategy) - </a:t>
            </a:r>
            <a:r>
              <a:rPr lang="ru-RU" b="0" i="0" u="none" strike="noStrike" dirty="0">
                <a:solidFill>
                  <a:schemeClr val="tx1"/>
                </a:solidFill>
                <a:effectLst/>
                <a:latin typeface="Söhne"/>
              </a:rPr>
              <a:t>это эволюционный алгоритм, применяемый для решения задач оптимизации в обучении с подкреплением. </a:t>
            </a:r>
            <a:endParaRPr lang="en-TR" dirty="0">
              <a:solidFill>
                <a:schemeClr val="tx1"/>
              </a:solidFill>
            </a:endParaRPr>
          </a:p>
        </p:txBody>
      </p:sp>
    </p:spTree>
    <p:extLst>
      <p:ext uri="{BB962C8B-B14F-4D97-AF65-F5344CB8AC3E}">
        <p14:creationId xmlns:p14="http://schemas.microsoft.com/office/powerpoint/2010/main" val="361001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ru-RU" sz="2400" dirty="0"/>
              <a:t>Обзор основных алгоритмов обучения с подкреплением</a:t>
            </a:r>
            <a:br>
              <a:rPr lang="en-US" sz="2400" b="0" dirty="0"/>
            </a:br>
            <a:endParaRPr b="0" dirty="0"/>
          </a:p>
          <a:p>
            <a:pPr marL="0" lvl="0" indent="0" algn="l" rtl="0">
              <a:spcBef>
                <a:spcPts val="0"/>
              </a:spcBef>
              <a:spcAft>
                <a:spcPts val="0"/>
              </a:spcAft>
              <a:buNone/>
            </a:pP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0583"/>
            <a:ext cx="5555762" cy="1983599"/>
          </a:xfrm>
          <a:prstGeom prst="rect">
            <a:avLst/>
          </a:prstGeom>
        </p:spPr>
        <p:txBody>
          <a:bodyPr spcFirstLastPara="1" wrap="square" lIns="91425" tIns="91425" rIns="91425" bIns="91425" anchor="t" anchorCtr="0">
            <a:normAutofit fontScale="92500" lnSpcReduction="20000"/>
          </a:bodyPr>
          <a:lstStyle/>
          <a:p>
            <a:pPr marL="0" marR="0" lvl="0" indent="0" algn="l" rtl="0">
              <a:lnSpc>
                <a:spcPct val="100000"/>
              </a:lnSpc>
              <a:spcBef>
                <a:spcPts val="0"/>
              </a:spcBef>
              <a:spcAft>
                <a:spcPts val="0"/>
              </a:spcAft>
              <a:buNone/>
            </a:pPr>
            <a:r>
              <a:rPr lang="ru-RU" sz="1150" b="1" dirty="0"/>
              <a:t>Руководитель курса </a:t>
            </a:r>
            <a:r>
              <a:rPr lang="en-US" sz="1150" b="1" dirty="0"/>
              <a:t>Reinforcement Learning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ru-RU" sz="1150" dirty="0"/>
              <a:t>Руководитель отдела, главный инженер проекта </a:t>
            </a:r>
            <a:r>
              <a:rPr lang="ru-RU" sz="1150" dirty="0" err="1"/>
              <a:t>НИИгазэкономика</a:t>
            </a:r>
            <a:endParaRPr lang="ru-RU"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600"/>
              </a:spcAft>
              <a:buNone/>
            </a:pPr>
            <a:r>
              <a:rPr lang="ru" sz="1150" b="1" dirty="0"/>
              <a:t>Опыт:</a:t>
            </a:r>
          </a:p>
          <a:p>
            <a:pPr marL="171450" marR="0" lvl="0" indent="-171450" algn="l" rtl="0">
              <a:lnSpc>
                <a:spcPct val="100000"/>
              </a:lnSpc>
              <a:spcBef>
                <a:spcPts val="0"/>
              </a:spcBef>
              <a:spcAft>
                <a:spcPts val="600"/>
              </a:spcAft>
              <a:buFont typeface="Arial" panose="020B0604020202020204" pitchFamily="34" charset="0"/>
              <a:buChar char="•"/>
            </a:pPr>
            <a:r>
              <a:rPr lang="ru-RU" sz="1150" dirty="0"/>
              <a:t>Окончил МГУ,  </a:t>
            </a:r>
            <a:r>
              <a:rPr lang="en-US" sz="1150" dirty="0"/>
              <a:t>PhD</a:t>
            </a:r>
            <a:r>
              <a:rPr lang="ru-RU" sz="1150" dirty="0"/>
              <a:t> теоретическая физика</a:t>
            </a:r>
            <a:endParaRPr sz="1150" dirty="0"/>
          </a:p>
          <a:p>
            <a:pPr marL="171450" marR="0" lvl="0" indent="-171450" algn="l" rtl="0">
              <a:lnSpc>
                <a:spcPct val="100000"/>
              </a:lnSpc>
              <a:spcBef>
                <a:spcPts val="0"/>
              </a:spcBef>
              <a:spcAft>
                <a:spcPts val="600"/>
              </a:spcAft>
              <a:buFont typeface="Arial" panose="020B0604020202020204" pitchFamily="34" charset="0"/>
              <a:buChar char="•"/>
            </a:pPr>
            <a:r>
              <a:rPr lang="ru-RU" sz="1150" dirty="0"/>
              <a:t>Б</a:t>
            </a:r>
            <a:r>
              <a:rPr lang="ru" sz="1150" dirty="0"/>
              <a:t>олее 15 лет занимался прикладной математикой и мат. </a:t>
            </a:r>
            <a:r>
              <a:rPr lang="ru-RU" sz="1150" dirty="0"/>
              <a:t>м</a:t>
            </a:r>
            <a:r>
              <a:rPr lang="ru" sz="1150" dirty="0"/>
              <a:t>оделированием (Data Scientist) в НИИ ПАО Газпром</a:t>
            </a:r>
          </a:p>
          <a:p>
            <a:pPr marL="171450" marR="0" lvl="0" indent="-171450" algn="l" rtl="0">
              <a:lnSpc>
                <a:spcPct val="100000"/>
              </a:lnSpc>
              <a:spcBef>
                <a:spcPts val="0"/>
              </a:spcBef>
              <a:spcAft>
                <a:spcPts val="600"/>
              </a:spcAft>
              <a:buFont typeface="Arial" panose="020B0604020202020204" pitchFamily="34" charset="0"/>
              <a:buChar char="•"/>
            </a:pPr>
            <a:r>
              <a:rPr lang="ru" sz="1150" dirty="0"/>
              <a:t>С++, Python</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p:txBody>
      </p:sp>
      <p:sp>
        <p:nvSpPr>
          <p:cNvPr id="5" name="Oval 4">
            <a:extLst>
              <a:ext uri="{FF2B5EF4-FFF2-40B4-BE49-F238E27FC236}">
                <a16:creationId xmlns:a16="http://schemas.microsoft.com/office/drawing/2014/main" id="{499A103C-F3B2-9942-BE61-45E26582D7F9}"/>
              </a:ext>
            </a:extLst>
          </p:cNvPr>
          <p:cNvSpPr/>
          <p:nvPr/>
        </p:nvSpPr>
        <p:spPr>
          <a:xfrm>
            <a:off x="827107" y="2871470"/>
            <a:ext cx="1673385" cy="1646760"/>
          </a:xfrm>
          <a:prstGeom prst="ellipse">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4">
            <a:alphaModFix/>
          </a:blip>
          <a:srcRect/>
          <a:stretch/>
        </p:blipFill>
        <p:spPr>
          <a:xfrm>
            <a:off x="8077621" y="258179"/>
            <a:ext cx="652375" cy="652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a:t>
            </a:r>
            <a:endParaRPr dirty="0"/>
          </a:p>
        </p:txBody>
      </p:sp>
    </p:spTree>
    <p:extLst>
      <p:ext uri="{BB962C8B-B14F-4D97-AF65-F5344CB8AC3E}">
        <p14:creationId xmlns:p14="http://schemas.microsoft.com/office/powerpoint/2010/main" val="158219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BAE44F0-4123-D148-87B9-82D831DD8C77}"/>
              </a:ext>
            </a:extLst>
          </p:cNvPr>
          <p:cNvPicPr>
            <a:picLocks noChangeAspect="1"/>
          </p:cNvPicPr>
          <p:nvPr/>
        </p:nvPicPr>
        <p:blipFill rotWithShape="1">
          <a:blip r:embed="rId3"/>
          <a:srcRect t="26628" r="16137" b="4910"/>
          <a:stretch/>
        </p:blipFill>
        <p:spPr>
          <a:xfrm>
            <a:off x="500550" y="1426624"/>
            <a:ext cx="5439982" cy="3321067"/>
          </a:xfrm>
          <a:prstGeom prst="rect">
            <a:avLst/>
          </a:prstGeom>
        </p:spPr>
      </p:pic>
      <p:sp>
        <p:nvSpPr>
          <p:cNvPr id="2" name="TextBox 1">
            <a:extLst>
              <a:ext uri="{FF2B5EF4-FFF2-40B4-BE49-F238E27FC236}">
                <a16:creationId xmlns:a16="http://schemas.microsoft.com/office/drawing/2014/main" id="{73297A0B-244D-FC44-AA5A-71FAB35C8CDA}"/>
              </a:ext>
            </a:extLst>
          </p:cNvPr>
          <p:cNvSpPr txBox="1"/>
          <p:nvPr/>
        </p:nvSpPr>
        <p:spPr>
          <a:xfrm>
            <a:off x="5983492" y="1426623"/>
            <a:ext cx="3037658" cy="3001334"/>
          </a:xfrm>
          <a:prstGeom prst="rect">
            <a:avLst/>
          </a:prstGeom>
          <a:noFill/>
        </p:spPr>
        <p:txBody>
          <a:bodyPr wrap="square" rtlCol="0">
            <a:spAutoFit/>
          </a:bodyPr>
          <a:lstStyle/>
          <a:p>
            <a:pPr>
              <a:lnSpc>
                <a:spcPct val="150000"/>
              </a:lnSpc>
            </a:pPr>
            <a:r>
              <a:rPr lang="ru-RU" sz="1600" dirty="0"/>
              <a:t>Вероятность следующего состояния зависит </a:t>
            </a:r>
            <a:r>
              <a:rPr lang="ru-RU" sz="1600" b="1" dirty="0"/>
              <a:t>только от текущего состояния </a:t>
            </a:r>
            <a:r>
              <a:rPr lang="ru-RU" sz="1600" dirty="0"/>
              <a:t>и не зависит от того как мы туда попали, </a:t>
            </a:r>
            <a:r>
              <a:rPr lang="ru-RU" sz="1600" dirty="0" err="1"/>
              <a:t>т.е</a:t>
            </a:r>
            <a:r>
              <a:rPr lang="ru-RU" sz="1600" dirty="0"/>
              <a:t> не зависит от каких либо состояний в прошлом – </a:t>
            </a:r>
            <a:r>
              <a:rPr lang="ru-RU" sz="1600" b="1" dirty="0"/>
              <a:t>процесс без памяти</a:t>
            </a:r>
            <a:endParaRPr lang="en-TR" sz="1600" b="1" dirty="0"/>
          </a:p>
        </p:txBody>
      </p:sp>
    </p:spTree>
    <p:extLst>
      <p:ext uri="{BB962C8B-B14F-4D97-AF65-F5344CB8AC3E}">
        <p14:creationId xmlns:p14="http://schemas.microsoft.com/office/powerpoint/2010/main" val="666237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3819295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905490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Deep Reinforcement Learning</a:t>
            </a:r>
            <a:endParaRPr/>
          </a:p>
        </p:txBody>
      </p:sp>
      <p:pic>
        <p:nvPicPr>
          <p:cNvPr id="406" name="Google Shape;406;p60"/>
          <p:cNvPicPr preferRelativeResize="0"/>
          <p:nvPr/>
        </p:nvPicPr>
        <p:blipFill>
          <a:blip r:embed="rId3">
            <a:alphaModFix/>
          </a:blip>
          <a:stretch>
            <a:fillRect/>
          </a:stretch>
        </p:blipFill>
        <p:spPr>
          <a:xfrm>
            <a:off x="1246174" y="1426625"/>
            <a:ext cx="6651650" cy="3034825"/>
          </a:xfrm>
          <a:prstGeom prst="rect">
            <a:avLst/>
          </a:prstGeom>
          <a:noFill/>
          <a:ln>
            <a:noFill/>
          </a:ln>
        </p:spPr>
      </p:pic>
      <p:sp>
        <p:nvSpPr>
          <p:cNvPr id="407" name="Google Shape;407;p60"/>
          <p:cNvSpPr txBox="1"/>
          <p:nvPr/>
        </p:nvSpPr>
        <p:spPr>
          <a:xfrm>
            <a:off x="658050" y="4461450"/>
            <a:ext cx="7827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a:t>
            </a:r>
            <a:r>
              <a:rPr lang="ru" sz="900">
                <a:solidFill>
                  <a:srgbClr val="333333"/>
                </a:solidFill>
                <a:highlight>
                  <a:srgbClr val="FFFFFF"/>
                </a:highlight>
                <a:latin typeface="Helvetica Neue"/>
                <a:ea typeface="Helvetica Neue"/>
                <a:cs typeface="Helvetica Neue"/>
                <a:sym typeface="Helvetica Neue"/>
              </a:rPr>
              <a:t>https://medium.com/@vishnuvijayanpv/deep-reinforcement-learning-artificial-intelligence-machine-learning-and-deep-learning-e52cb5974420</a:t>
            </a:r>
            <a:endParaRPr sz="900">
              <a:latin typeface="Roboto"/>
              <a:ea typeface="Roboto"/>
              <a:cs typeface="Roboto"/>
              <a:sym typeface="Roboto"/>
            </a:endParaRPr>
          </a:p>
        </p:txBody>
      </p:sp>
    </p:spTree>
    <p:extLst>
      <p:ext uri="{BB962C8B-B14F-4D97-AF65-F5344CB8AC3E}">
        <p14:creationId xmlns:p14="http://schemas.microsoft.com/office/powerpoint/2010/main" val="7264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4100" u="none" strike="noStrike" dirty="0">
                          <a:effectLst/>
                        </a:rPr>
                        <a:t>s</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4100" u="none" strike="noStrike" dirty="0">
                          <a:effectLst/>
                        </a:rPr>
                        <a:t>f</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p:graphicFrame>
        <p:nvGraphicFramePr>
          <p:cNvPr id="11" name="Table 10">
            <a:extLst>
              <a:ext uri="{FF2B5EF4-FFF2-40B4-BE49-F238E27FC236}">
                <a16:creationId xmlns:a16="http://schemas.microsoft.com/office/drawing/2014/main" id="{B6837160-84D9-824B-8521-3FA669C34DCA}"/>
              </a:ext>
            </a:extLst>
          </p:cNvPr>
          <p:cNvGraphicFramePr>
            <a:graphicFrameLocks noGrp="1"/>
          </p:cNvGraphicFramePr>
          <p:nvPr/>
        </p:nvGraphicFramePr>
        <p:xfrm>
          <a:off x="5043206"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3548657222"/>
                    </a:ext>
                  </a:extLst>
                </a:gridCol>
                <a:gridCol w="704951">
                  <a:extLst>
                    <a:ext uri="{9D8B030D-6E8A-4147-A177-3AD203B41FA5}">
                      <a16:colId xmlns:a16="http://schemas.microsoft.com/office/drawing/2014/main" val="644367806"/>
                    </a:ext>
                  </a:extLst>
                </a:gridCol>
                <a:gridCol w="704951">
                  <a:extLst>
                    <a:ext uri="{9D8B030D-6E8A-4147-A177-3AD203B41FA5}">
                      <a16:colId xmlns:a16="http://schemas.microsoft.com/office/drawing/2014/main" val="3584092873"/>
                    </a:ext>
                  </a:extLst>
                </a:gridCol>
                <a:gridCol w="704951">
                  <a:extLst>
                    <a:ext uri="{9D8B030D-6E8A-4147-A177-3AD203B41FA5}">
                      <a16:colId xmlns:a16="http://schemas.microsoft.com/office/drawing/2014/main" val="129591316"/>
                    </a:ext>
                  </a:extLst>
                </a:gridCol>
                <a:gridCol w="704951">
                  <a:extLst>
                    <a:ext uri="{9D8B030D-6E8A-4147-A177-3AD203B41FA5}">
                      <a16:colId xmlns:a16="http://schemas.microsoft.com/office/drawing/2014/main" val="647447773"/>
                    </a:ext>
                  </a:extLst>
                </a:gridCol>
              </a:tblGrid>
              <a:tr h="683260">
                <a:tc>
                  <a:txBody>
                    <a:bodyPr/>
                    <a:lstStyle/>
                    <a:p>
                      <a:pPr algn="ctr" fontAlgn="ctr"/>
                      <a:r>
                        <a:rPr lang="en-US" sz="4100" u="none" strike="noStrike" dirty="0">
                          <a:effectLst/>
                        </a:rPr>
                        <a:t>s</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3445651728"/>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702653396"/>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2554060127"/>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4249299186"/>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4100" u="none" strike="noStrike" dirty="0">
                          <a:effectLst/>
                        </a:rPr>
                        <a:t>f</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4">
                        <a:lumMod val="20000"/>
                        <a:lumOff val="80000"/>
                      </a:schemeClr>
                    </a:solidFill>
                  </a:tcPr>
                </a:tc>
                <a:extLst>
                  <a:ext uri="{0D108BD9-81ED-4DB2-BD59-A6C34878D82A}">
                    <a16:rowId xmlns:a16="http://schemas.microsoft.com/office/drawing/2014/main" val="2305749399"/>
                  </a:ext>
                </a:extLst>
              </a:tr>
            </a:tbl>
          </a:graphicData>
        </a:graphic>
      </p:graphicFrame>
      <p:sp>
        <p:nvSpPr>
          <p:cNvPr id="15" name="TextBox 14">
            <a:extLst>
              <a:ext uri="{FF2B5EF4-FFF2-40B4-BE49-F238E27FC236}">
                <a16:creationId xmlns:a16="http://schemas.microsoft.com/office/drawing/2014/main" id="{3B755813-0D12-A84D-88FC-115E868DCFEA}"/>
              </a:ext>
            </a:extLst>
          </p:cNvPr>
          <p:cNvSpPr txBox="1"/>
          <p:nvPr/>
        </p:nvSpPr>
        <p:spPr>
          <a:xfrm>
            <a:off x="5043206" y="1040641"/>
            <a:ext cx="1128835" cy="307777"/>
          </a:xfrm>
          <a:prstGeom prst="rect">
            <a:avLst/>
          </a:prstGeom>
          <a:noFill/>
        </p:spPr>
        <p:txBody>
          <a:bodyPr wrap="none" rtlCol="0">
            <a:spAutoFit/>
          </a:bodyPr>
          <a:lstStyle/>
          <a:p>
            <a:r>
              <a:rPr lang="ru-RU" dirty="0"/>
              <a:t>Политика 2</a:t>
            </a:r>
            <a:endParaRPr lang="en-TR" dirty="0"/>
          </a:p>
        </p:txBody>
      </p:sp>
    </p:spTree>
    <p:extLst>
      <p:ext uri="{BB962C8B-B14F-4D97-AF65-F5344CB8AC3E}">
        <p14:creationId xmlns:p14="http://schemas.microsoft.com/office/powerpoint/2010/main" val="1736182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стохастическая политика</a:t>
            </a:r>
            <a:endParaRPr dirty="0"/>
          </a:p>
        </p:txBody>
      </p:sp>
      <p:pic>
        <p:nvPicPr>
          <p:cNvPr id="3" name="Picture 2">
            <a:extLst>
              <a:ext uri="{FF2B5EF4-FFF2-40B4-BE49-F238E27FC236}">
                <a16:creationId xmlns:a16="http://schemas.microsoft.com/office/drawing/2014/main" id="{AD8612F8-2B22-D343-B90F-8483394B3A10}"/>
              </a:ext>
            </a:extLst>
          </p:cNvPr>
          <p:cNvPicPr>
            <a:picLocks noChangeAspect="1"/>
          </p:cNvPicPr>
          <p:nvPr/>
        </p:nvPicPr>
        <p:blipFill>
          <a:blip r:embed="rId3"/>
          <a:stretch>
            <a:fillRect/>
          </a:stretch>
        </p:blipFill>
        <p:spPr>
          <a:xfrm>
            <a:off x="1386941" y="1205534"/>
            <a:ext cx="5283883" cy="3439508"/>
          </a:xfrm>
          <a:prstGeom prst="rect">
            <a:avLst/>
          </a:prstGeom>
        </p:spPr>
      </p:pic>
    </p:spTree>
    <p:extLst>
      <p:ext uri="{BB962C8B-B14F-4D97-AF65-F5344CB8AC3E}">
        <p14:creationId xmlns:p14="http://schemas.microsoft.com/office/powerpoint/2010/main" val="355530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5B97-CDC6-D64E-8BAC-E500FF215FD9}"/>
              </a:ext>
            </a:extLst>
          </p:cNvPr>
          <p:cNvSpPr>
            <a:spLocks noGrp="1"/>
          </p:cNvSpPr>
          <p:nvPr>
            <p:ph type="title"/>
          </p:nvPr>
        </p:nvSpPr>
        <p:spPr/>
        <p:txBody>
          <a:bodyPr/>
          <a:lstStyle/>
          <a:p>
            <a:r>
              <a:rPr lang="ru-RU" dirty="0"/>
              <a:t>Функция ценности состояния и ценности действия</a:t>
            </a:r>
            <a:endParaRPr lang="en-TR" dirty="0"/>
          </a:p>
        </p:txBody>
      </p:sp>
      <mc:AlternateContent xmlns:mc="http://schemas.openxmlformats.org/markup-compatibility/2006">
        <mc:Choice xmlns:a14="http://schemas.microsoft.com/office/drawing/2010/main" Requires="a14">
          <p:sp>
            <p:nvSpPr>
              <p:cNvPr id="4" name="Google Shape;311;p57">
                <a:extLst>
                  <a:ext uri="{FF2B5EF4-FFF2-40B4-BE49-F238E27FC236}">
                    <a16:creationId xmlns:a16="http://schemas.microsoft.com/office/drawing/2014/main" id="{A52B72BE-BE19-5446-9AB6-50D443B1DF6E}"/>
                  </a:ext>
                </a:extLst>
              </p:cNvPr>
              <p:cNvSpPr txBox="1">
                <a:spLocks noGrp="1"/>
              </p:cNvSpPr>
              <p:nvPr>
                <p:ph type="body" idx="1"/>
              </p:nvPr>
            </p:nvSpPr>
            <p:spPr>
              <a:xfrm>
                <a:off x="457592" y="1324234"/>
                <a:ext cx="8416569" cy="36067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rgbClr val="000000"/>
                    </a:solidFill>
                    <a:effectLst/>
                    <a:latin typeface="STIXMathJax_Normal-italic"/>
                  </a:rPr>
                  <a:t>𝑣</a:t>
                </a:r>
                <a:r>
                  <a:rPr lang="ru-RU" sz="2000" b="0" i="0" u="none" strike="noStrike" dirty="0">
                    <a:solidFill>
                      <a:srgbClr val="000000"/>
                    </a:solidFill>
                    <a:effectLst/>
                    <a:latin typeface="Helvetica Neue" panose="02000503000000020004" pitchFamily="2" charset="0"/>
                  </a:rPr>
                  <a:t>-функция определяет мат ожидание суммарной награды если мы будем действовать из состояния </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Helvetica Neue" panose="02000503000000020004" pitchFamily="2" charset="0"/>
                  </a:rPr>
                  <a:t> в силу политики </a:t>
                </a:r>
                <a:r>
                  <a:rPr lang="ru-RU" sz="2000" b="0" i="0" u="none" strike="noStrike" dirty="0">
                    <a:solidFill>
                      <a:srgbClr val="000000"/>
                    </a:solidFill>
                    <a:effectLst/>
                    <a:latin typeface="STIXMathJax_Normal-italic"/>
                  </a:rPr>
                  <a:t>𝜋</a:t>
                </a:r>
                <a:endParaRPr lang="en-US" sz="2000" b="0" i="0" u="none" strike="noStrike" dirty="0">
                  <a:solidFill>
                    <a:srgbClr val="000000"/>
                  </a:solidFill>
                  <a:effectLst/>
                  <a:latin typeface="STIXMathJax_Normal-italic"/>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𝑣</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r>
                            <a:rPr lang="en-US" sz="2400" b="0" i="1" smtClean="0">
                              <a:latin typeface="Cambria Math" panose="02040503050406030204" pitchFamily="18" charset="0"/>
                            </a:rPr>
                            <m:t>𝜋</m:t>
                          </m:r>
                        </m:sub>
                      </m:sSub>
                      <m:r>
                        <a:rPr lang="en-US" sz="2400" b="0" i="1" smtClean="0">
                          <a:latin typeface="Cambria Math" panose="02040503050406030204" pitchFamily="18" charset="0"/>
                        </a:rPr>
                        <m:t>[</m:t>
                      </m:r>
                      <m:r>
                        <a:rPr lang="en-US" sz="2400" b="0" i="1" smtClean="0">
                          <a:latin typeface="Cambria Math" panose="02040503050406030204" pitchFamily="18" charset="0"/>
                        </a:rPr>
                        <m:t>𝐺</m:t>
                      </m:r>
                      <m:r>
                        <a:rPr lang="en-US" sz="2400" b="0" i="1" smtClean="0">
                          <a:latin typeface="Cambria Math" panose="02040503050406030204" pitchFamily="18" charset="0"/>
                        </a:rPr>
                        <m:t>]</m:t>
                      </m:r>
                    </m:oMath>
                  </m:oMathPara>
                </a14:m>
                <a:endParaRPr lang="en-US" sz="1000" dirty="0"/>
              </a:p>
              <a:p>
                <a:pPr marL="0" indent="0">
                  <a:lnSpc>
                    <a:spcPct val="115000"/>
                  </a:lnSpc>
                  <a:buNone/>
                </a:pPr>
                <a:r>
                  <a:rPr lang="ru-RU" sz="2000" b="0" i="0" u="none" strike="noStrike" dirty="0">
                    <a:solidFill>
                      <a:srgbClr val="000000"/>
                    </a:solidFill>
                    <a:effectLst/>
                    <a:latin typeface="STIXMathJax_Normal-italic"/>
                  </a:rPr>
                  <a:t>𝑞</a:t>
                </a:r>
                <a:r>
                  <a:rPr lang="ru-RU" sz="2000" b="0" i="0" u="none" strike="noStrike" dirty="0">
                    <a:solidFill>
                      <a:srgbClr val="000000"/>
                    </a:solidFill>
                    <a:effectLst/>
                    <a:latin typeface="Helvetica Neue" panose="02000503000000020004" pitchFamily="2" charset="0"/>
                  </a:rPr>
                  <a:t>-функция это мат ожидание награды агента в случае если мы из состояния </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Helvetica Neue" panose="02000503000000020004" pitchFamily="2" charset="0"/>
                  </a:rPr>
                  <a:t> действуем </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Helvetica Neue" panose="02000503000000020004" pitchFamily="2" charset="0"/>
                  </a:rPr>
                  <a:t> и далее движемся в силу политики </a:t>
                </a:r>
                <a:r>
                  <a:rPr lang="ru-RU" sz="2000" b="0" i="0" u="none" strike="noStrike" dirty="0">
                    <a:solidFill>
                      <a:srgbClr val="000000"/>
                    </a:solidFill>
                    <a:effectLst/>
                    <a:latin typeface="STIXMathJax_Normal-italic"/>
                  </a:rPr>
                  <a:t>𝜋</a:t>
                </a:r>
                <a:br>
                  <a:rPr lang="ru-RU" sz="2000" dirty="0"/>
                </a:b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𝐺</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1600" dirty="0"/>
              </a:p>
              <a:p>
                <a:pPr marL="0" indent="0" algn="ctr">
                  <a:lnSpc>
                    <a:spcPct val="115000"/>
                  </a:lnSpc>
                  <a:buNone/>
                </a:pPr>
                <a:endParaRPr lang="en-US" sz="1100" dirty="0"/>
              </a:p>
              <a:p>
                <a:pPr marL="0" indent="0">
                  <a:lnSpc>
                    <a:spcPct val="115000"/>
                  </a:lnSpc>
                  <a:buNone/>
                </a:pPr>
                <a:r>
                  <a:rPr lang="ru-RU" sz="2000" dirty="0">
                    <a:solidFill>
                      <a:srgbClr val="000000"/>
                    </a:solidFill>
                    <a:latin typeface="Helvetica Neue" panose="02000503000000020004" pitchFamily="2" charset="0"/>
                  </a:rPr>
                  <a:t>Связь между 𝑣-функцией и 𝑞-функцией</a:t>
                </a:r>
              </a:p>
              <a:p>
                <a:pPr marL="0" indent="0" algn="ctr">
                  <a:lnSpc>
                    <a:spcPct val="115000"/>
                  </a:lnSpc>
                  <a:buNone/>
                </a:pPr>
                <a14:m>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𝑣</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ru-RU" sz="2400" b="0" i="1" smtClean="0">
                        <a:latin typeface="Cambria Math" panose="02040503050406030204" pitchFamily="18" charset="0"/>
                      </a:rPr>
                      <m:t>=</m:t>
                    </m:r>
                    <m:nary>
                      <m:naryPr>
                        <m:chr m:val="∑"/>
                        <m:supHide m:val="on"/>
                        <m:ctrlPr>
                          <a:rPr lang="ru-RU" sz="2400" b="0" i="1" smtClean="0">
                            <a:latin typeface="Cambria Math" panose="02040503050406030204" pitchFamily="18" charset="0"/>
                          </a:rPr>
                        </m:ctrlPr>
                      </m:naryPr>
                      <m:sub>
                        <m:r>
                          <m:rPr>
                            <m:brk m:alnAt="7"/>
                          </m:rPr>
                          <a:rPr lang="en-US" sz="2400" b="0" i="1" smtClean="0">
                            <a:latin typeface="Cambria Math" panose="02040503050406030204" pitchFamily="18" charset="0"/>
                          </a:rPr>
                          <m:t>𝑎</m:t>
                        </m:r>
                      </m:sub>
                      <m:sup/>
                      <m:e>
                        <m:r>
                          <a:rPr lang="en-US" sz="2400" b="0" i="1" smtClean="0">
                            <a:latin typeface="Cambria Math" panose="02040503050406030204" pitchFamily="18" charset="0"/>
                          </a:rPr>
                          <m:t>𝜋</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𝑞</m:t>
                        </m:r>
                      </m:e>
                      <m:sub>
                        <m:r>
                          <a:rPr lang="en-US" sz="2400" i="1">
                            <a:latin typeface="Cambria Math" panose="02040503050406030204" pitchFamily="18" charset="0"/>
                          </a:rPr>
                          <m:t>𝜋</m:t>
                        </m:r>
                      </m:sub>
                    </m:sSub>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𝑎</m:t>
                        </m:r>
                      </m:e>
                    </m:d>
                  </m:oMath>
                </a14:m>
                <a:endParaRPr lang="en-US" sz="1600" dirty="0"/>
              </a:p>
            </p:txBody>
          </p:sp>
        </mc:Choice>
        <mc:Fallback>
          <p:sp>
            <p:nvSpPr>
              <p:cNvPr id="4" name="Google Shape;311;p57">
                <a:extLst>
                  <a:ext uri="{FF2B5EF4-FFF2-40B4-BE49-F238E27FC236}">
                    <a16:creationId xmlns:a16="http://schemas.microsoft.com/office/drawing/2014/main" id="{A52B72BE-BE19-5446-9AB6-50D443B1DF6E}"/>
                  </a:ext>
                </a:extLst>
              </p:cNvPr>
              <p:cNvSpPr txBox="1">
                <a:spLocks noGrp="1" noRot="1" noChangeAspect="1" noMove="1" noResize="1" noEditPoints="1" noAdjustHandles="1" noChangeArrowheads="1" noChangeShapeType="1" noTextEdit="1"/>
              </p:cNvSpPr>
              <p:nvPr>
                <p:ph type="body" idx="1"/>
              </p:nvPr>
            </p:nvSpPr>
            <p:spPr>
              <a:xfrm>
                <a:off x="457592" y="1324234"/>
                <a:ext cx="8416569" cy="3606700"/>
              </a:xfrm>
              <a:prstGeom prst="rect">
                <a:avLst/>
              </a:prstGeom>
              <a:blipFill>
                <a:blip r:embed="rId2"/>
                <a:stretch>
                  <a:fillRect l="-754" b="-22105"/>
                </a:stretch>
              </a:blipFill>
            </p:spPr>
            <p:txBody>
              <a:bodyPr/>
              <a:lstStyle/>
              <a:p>
                <a:r>
                  <a:rPr lang="en-TR">
                    <a:noFill/>
                  </a:rPr>
                  <a:t> </a:t>
                </a:r>
              </a:p>
            </p:txBody>
          </p:sp>
        </mc:Fallback>
      </mc:AlternateContent>
    </p:spTree>
    <p:extLst>
      <p:ext uri="{BB962C8B-B14F-4D97-AF65-F5344CB8AC3E}">
        <p14:creationId xmlns:p14="http://schemas.microsoft.com/office/powerpoint/2010/main" val="1580713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endParaRPr dirty="0"/>
          </a:p>
        </p:txBody>
      </p:sp>
      <p:sp>
        <p:nvSpPr>
          <p:cNvPr id="311" name="Google Shape;311;p57"/>
          <p:cNvSpPr txBox="1">
            <a:spLocks noGrp="1"/>
          </p:cNvSpPr>
          <p:nvPr>
            <p:ph type="body" idx="1"/>
          </p:nvPr>
        </p:nvSpPr>
        <p:spPr>
          <a:xfrm>
            <a:off x="500550" y="1264350"/>
            <a:ext cx="8169062" cy="26148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chemeClr val="tx1"/>
                </a:solidFill>
                <a:effectLst/>
                <a:latin typeface="Söhne"/>
              </a:rPr>
              <a:t>Уравнение Беллмана для </a:t>
            </a:r>
            <a:r>
              <a:rPr lang="ru-RU" sz="2000" b="0" i="0" u="none" strike="noStrike" dirty="0">
                <a:solidFill>
                  <a:srgbClr val="000000"/>
                </a:solidFill>
                <a:effectLst/>
                <a:latin typeface="STIXMathJax_Normal-italic"/>
              </a:rPr>
              <a:t>𝑣 </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описывает связь между оценкой значения состояния (</a:t>
            </a:r>
            <a:r>
              <a:rPr lang="ru-RU" sz="2000" b="0" i="0" u="none" strike="noStrike" dirty="0">
                <a:solidFill>
                  <a:srgbClr val="000000"/>
                </a:solidFill>
                <a:effectLst/>
                <a:latin typeface="STIXMathJax_Normal-italic"/>
              </a:rPr>
              <a:t>𝑣</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и ожидаемыми наградами в текущем состоянии и всех возможных следующих состояниях. </a:t>
            </a:r>
            <a:endParaRPr lang="en-US" sz="2000" b="0" i="0" u="none" strike="noStrike" dirty="0">
              <a:solidFill>
                <a:schemeClr val="tx1"/>
              </a:solidFill>
              <a:effectLst/>
              <a:latin typeface="Söhne"/>
            </a:endParaRPr>
          </a:p>
          <a:p>
            <a:pPr marL="0" indent="0">
              <a:lnSpc>
                <a:spcPct val="115000"/>
              </a:lnSpc>
              <a:buNone/>
            </a:pPr>
            <a:endParaRPr lang="ru-RU" sz="2000" b="0" i="0" u="none" strike="noStrike" dirty="0">
              <a:solidFill>
                <a:schemeClr val="tx1"/>
              </a:solidFill>
              <a:effectLst/>
              <a:latin typeface="Söhne"/>
            </a:endParaRPr>
          </a:p>
          <a:p>
            <a:pPr marL="0" indent="0">
              <a:lnSpc>
                <a:spcPct val="115000"/>
              </a:lnSpc>
              <a:buNone/>
            </a:pPr>
            <a:r>
              <a:rPr lang="ru-RU" sz="2000" b="0" i="0" u="none" strike="noStrike" dirty="0">
                <a:solidFill>
                  <a:schemeClr val="tx1"/>
                </a:solidFill>
                <a:effectLst/>
                <a:latin typeface="Söhne"/>
              </a:rPr>
              <a:t>Это уравнение формализует принцип оптимальности и позволяет находить оптимальные оценки значений состояний.</a:t>
            </a:r>
          </a:p>
          <a:p>
            <a:pPr marL="0" indent="0">
              <a:lnSpc>
                <a:spcPct val="115000"/>
              </a:lnSpc>
              <a:buNone/>
            </a:pPr>
            <a:endParaRPr sz="1600" dirty="0">
              <a:solidFill>
                <a:schemeClr val="tx1"/>
              </a:solidFill>
            </a:endParaRPr>
          </a:p>
        </p:txBody>
      </p:sp>
    </p:spTree>
    <p:extLst>
      <p:ext uri="{BB962C8B-B14F-4D97-AF65-F5344CB8AC3E}">
        <p14:creationId xmlns:p14="http://schemas.microsoft.com/office/powerpoint/2010/main" val="623012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𝑣</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4"/>
                <a:ext cx="8169062" cy="2614800"/>
              </a:xfrm>
              <a:prstGeom prst="rect">
                <a:avLst/>
              </a:prstGeom>
            </p:spPr>
            <p:txBody>
              <a:bodyPr spcFirstLastPara="1" wrap="square" lIns="91425" tIns="91425" rIns="91425" bIns="91425" anchor="t" anchorCtr="0">
                <a:noAutofit/>
              </a:bodyPr>
              <a:lstStyle/>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𝑎</m:t>
                          </m:r>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e>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e>
                              </m:nary>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d>
                          <m:r>
                            <a:rPr lang="en-US" sz="2000" b="0" i="1" smtClean="0">
                              <a:solidFill>
                                <a:schemeClr val="tx1"/>
                              </a:solidFill>
                              <a:latin typeface="Cambria Math" panose="02040503050406030204" pitchFamily="18" charset="0"/>
                            </a:rPr>
                            <m:t> </m:t>
                          </m:r>
                        </m:e>
                      </m:nary>
                    </m:oMath>
                  </m:oMathPara>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𝑣</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dirty="0">
                    <a:solidFill>
                      <a:srgbClr val="000000"/>
                    </a:solidFill>
                    <a:latin typeface="STIXMathJax_Normal-italic"/>
                  </a:rPr>
                  <a:t>𝑣</a:t>
                </a:r>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4"/>
                <a:ext cx="8169062" cy="2614800"/>
              </a:xfrm>
              <a:prstGeom prst="rect">
                <a:avLst/>
              </a:prstGeom>
              <a:blipFill>
                <a:blip r:embed="rId3"/>
                <a:stretch>
                  <a:fillRect t="-31401" r="-311" b="-40097"/>
                </a:stretch>
              </a:blipFill>
            </p:spPr>
            <p:txBody>
              <a:bodyPr/>
              <a:lstStyle/>
              <a:p>
                <a:r>
                  <a:rPr lang="en-RU">
                    <a:noFill/>
                  </a:rPr>
                  <a:t> </a:t>
                </a:r>
              </a:p>
            </p:txBody>
          </p:sp>
        </mc:Fallback>
      </mc:AlternateContent>
    </p:spTree>
    <p:extLst>
      <p:ext uri="{BB962C8B-B14F-4D97-AF65-F5344CB8AC3E}">
        <p14:creationId xmlns:p14="http://schemas.microsoft.com/office/powerpoint/2010/main" val="227031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50" y="1521159"/>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1. Знакомство</a:t>
            </a:r>
            <a:endParaRPr sz="1300">
              <a:solidFill>
                <a:schemeClr val="dk1"/>
              </a:solidFill>
              <a:latin typeface="Roboto"/>
              <a:ea typeface="Roboto"/>
              <a:cs typeface="Roboto"/>
              <a:sym typeface="Roboto"/>
            </a:endParaRPr>
          </a:p>
        </p:txBody>
      </p:sp>
      <p:sp>
        <p:nvSpPr>
          <p:cNvPr id="285" name="Google Shape;285;p65"/>
          <p:cNvSpPr/>
          <p:nvPr/>
        </p:nvSpPr>
        <p:spPr>
          <a:xfrm>
            <a:off x="680150" y="2108144"/>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sz="1500">
                <a:solidFill>
                  <a:schemeClr val="dk1"/>
                </a:solidFill>
                <a:latin typeface="Roboto"/>
                <a:ea typeface="Roboto"/>
                <a:cs typeface="Roboto"/>
                <a:sym typeface="Roboto"/>
              </a:rPr>
              <a:t>2. Об ОТУС</a:t>
            </a:r>
            <a:endParaRPr sz="1300">
              <a:solidFill>
                <a:schemeClr val="dk1"/>
              </a:solidFill>
              <a:latin typeface="Roboto"/>
              <a:ea typeface="Roboto"/>
              <a:cs typeface="Roboto"/>
              <a:sym typeface="Roboto"/>
            </a:endParaRPr>
          </a:p>
        </p:txBody>
      </p:sp>
      <p:sp>
        <p:nvSpPr>
          <p:cNvPr id="286" name="Google Shape;286;p65"/>
          <p:cNvSpPr/>
          <p:nvPr/>
        </p:nvSpPr>
        <p:spPr>
          <a:xfrm>
            <a:off x="4628850" y="2108144"/>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6. </a:t>
            </a:r>
            <a:r>
              <a:rPr lang="ru-RU" sz="1500" dirty="0">
                <a:solidFill>
                  <a:schemeClr val="dk1"/>
                </a:solidFill>
                <a:latin typeface="Roboto"/>
                <a:ea typeface="Roboto"/>
                <a:cs typeface="Roboto"/>
                <a:sym typeface="Roboto"/>
              </a:rPr>
              <a:t>Команда курса</a:t>
            </a:r>
            <a:endParaRPr sz="1300" dirty="0">
              <a:solidFill>
                <a:schemeClr val="dk1"/>
              </a:solidFill>
              <a:latin typeface="Roboto"/>
              <a:ea typeface="Roboto"/>
              <a:cs typeface="Roboto"/>
              <a:sym typeface="Roboto"/>
            </a:endParaRPr>
          </a:p>
        </p:txBody>
      </p:sp>
      <p:sp>
        <p:nvSpPr>
          <p:cNvPr id="287" name="Google Shape;287;p65"/>
          <p:cNvSpPr/>
          <p:nvPr/>
        </p:nvSpPr>
        <p:spPr>
          <a:xfrm>
            <a:off x="680150" y="2737038"/>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3. </a:t>
            </a:r>
            <a:r>
              <a:rPr lang="ru-RU" sz="1500">
                <a:solidFill>
                  <a:schemeClr val="dk1"/>
                </a:solidFill>
                <a:latin typeface="Roboto"/>
                <a:ea typeface="Roboto"/>
                <a:cs typeface="Roboto"/>
                <a:sym typeface="Roboto"/>
              </a:rPr>
              <a:t>Обучение с подкреплением</a:t>
            </a:r>
            <a:endParaRPr sz="1500" dirty="0">
              <a:solidFill>
                <a:schemeClr val="dk1"/>
              </a:solidFill>
              <a:latin typeface="Roboto"/>
              <a:ea typeface="Roboto"/>
              <a:cs typeface="Roboto"/>
              <a:sym typeface="Roboto"/>
            </a:endParaRPr>
          </a:p>
        </p:txBody>
      </p:sp>
      <p:sp>
        <p:nvSpPr>
          <p:cNvPr id="288" name="Google Shape;288;p65"/>
          <p:cNvSpPr/>
          <p:nvPr/>
        </p:nvSpPr>
        <p:spPr>
          <a:xfrm>
            <a:off x="680150" y="3349125"/>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4. Основные алгоритмы</a:t>
            </a:r>
            <a:endParaRPr sz="1300" dirty="0">
              <a:solidFill>
                <a:schemeClr val="dk1"/>
              </a:solidFill>
              <a:latin typeface="Roboto"/>
              <a:ea typeface="Roboto"/>
              <a:cs typeface="Roboto"/>
              <a:sym typeface="Roboto"/>
            </a:endParaRPr>
          </a:p>
        </p:txBody>
      </p:sp>
      <p:sp>
        <p:nvSpPr>
          <p:cNvPr id="289" name="Google Shape;289;p65"/>
          <p:cNvSpPr/>
          <p:nvPr/>
        </p:nvSpPr>
        <p:spPr>
          <a:xfrm>
            <a:off x="4628850" y="2737038"/>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sz="1500" dirty="0">
                <a:solidFill>
                  <a:schemeClr val="dk1"/>
                </a:solidFill>
                <a:latin typeface="Roboto"/>
                <a:ea typeface="Roboto"/>
                <a:cs typeface="Roboto"/>
                <a:sym typeface="Roboto"/>
              </a:rPr>
              <a:t>7. О курсе, программа обучения</a:t>
            </a:r>
            <a:endParaRPr sz="1300" dirty="0">
              <a:solidFill>
                <a:schemeClr val="dk1"/>
              </a:solidFill>
              <a:latin typeface="Roboto"/>
              <a:ea typeface="Roboto"/>
              <a:cs typeface="Roboto"/>
              <a:sym typeface="Roboto"/>
            </a:endParaRPr>
          </a:p>
        </p:txBody>
      </p:sp>
      <p:sp>
        <p:nvSpPr>
          <p:cNvPr id="290" name="Google Shape;290;p65"/>
          <p:cNvSpPr/>
          <p:nvPr/>
        </p:nvSpPr>
        <p:spPr>
          <a:xfrm>
            <a:off x="4628850" y="1521225"/>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5. Глубокое обучение с подкреплением</a:t>
            </a:r>
            <a:endParaRPr sz="1300" dirty="0">
              <a:solidFill>
                <a:schemeClr val="dk1"/>
              </a:solidFill>
              <a:latin typeface="Roboto"/>
              <a:ea typeface="Roboto"/>
              <a:cs typeface="Roboto"/>
              <a:sym typeface="Roboto"/>
            </a:endParaRPr>
          </a:p>
        </p:txBody>
      </p:sp>
      <p:sp>
        <p:nvSpPr>
          <p:cNvPr id="291" name="Google Shape;291;p65"/>
          <p:cNvSpPr/>
          <p:nvPr/>
        </p:nvSpPr>
        <p:spPr>
          <a:xfrm>
            <a:off x="4628850" y="3349125"/>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8. Рефлексия</a:t>
            </a:r>
            <a:endParaRPr sz="130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𝑞</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3"/>
                <a:ext cx="8169062" cy="3597073"/>
              </a:xfrm>
              <a:prstGeom prst="rect">
                <a:avLst/>
              </a:prstGeom>
            </p:spPr>
            <p:txBody>
              <a:bodyPr spcFirstLastPara="1" wrap="square" lIns="91425" tIns="91425" rIns="91425" bIns="91425" anchor="t" anchorCtr="0">
                <a:noAutofit/>
              </a:bodyPr>
              <a:lstStyle/>
              <a:p>
                <a:pPr marL="0" indent="0" algn="ctr">
                  <a:lnSpc>
                    <a:spcPct val="115000"/>
                  </a:lnSpc>
                  <a:buNone/>
                </a:pPr>
                <a14:m>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nary>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nary>
                  </m:oMath>
                </a14:m>
                <a:r>
                  <a:rPr lang="ru-RU" sz="2000" dirty="0">
                    <a:solidFill>
                      <a:schemeClr val="tx1"/>
                    </a:solidFill>
                  </a:rPr>
                  <a:t> </a:t>
                </a:r>
                <a14:m>
                  <m:oMath xmlns:m="http://schemas.openxmlformats.org/officeDocument/2006/math">
                    <m:sSub>
                      <m:sSubPr>
                        <m:ctrlPr>
                          <a:rPr lang="ru-RU"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e>
                    </m:d>
                  </m:oMath>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𝑞</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𝑎</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a:t>
                </a:r>
                <a:r>
                  <a:rPr lang="en-US" sz="1600" b="0" i="0" u="none" strike="noStrike" dirty="0">
                    <a:solidFill>
                      <a:schemeClr val="tx1"/>
                    </a:solidFill>
                    <a:effectLst/>
                    <a:latin typeface="Söhne"/>
                  </a:rPr>
                  <a:t>-</a:t>
                </a:r>
                <a:r>
                  <a:rPr lang="ru-RU" sz="1600" b="0" i="0" u="none" strike="noStrike" dirty="0">
                    <a:solidFill>
                      <a:schemeClr val="tx1"/>
                    </a:solidFill>
                    <a:effectLst/>
                    <a:latin typeface="Söhne"/>
                  </a:rPr>
                  <a:t>действия </a:t>
                </a:r>
                <a:r>
                  <a:rPr lang="en-GB" sz="1600" b="0" i="0" u="none" strike="noStrike" dirty="0">
                    <a:solidFill>
                      <a:schemeClr val="tx1"/>
                    </a:solidFill>
                    <a:effectLst/>
                    <a:latin typeface="Söhne"/>
                  </a:rPr>
                  <a:t>(</a:t>
                </a:r>
                <a14:m>
                  <m:oMath xmlns:m="http://schemas.openxmlformats.org/officeDocument/2006/math">
                    <m:r>
                      <a:rPr lang="en-US" sz="1600" i="1">
                        <a:solidFill>
                          <a:schemeClr val="tx1"/>
                        </a:solidFill>
                        <a:latin typeface="Cambria Math" panose="02040503050406030204" pitchFamily="18" charset="0"/>
                      </a:rPr>
                      <m:t>𝑞</m:t>
                    </m:r>
                  </m:oMath>
                </a14:m>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600" b="0" i="0" u="none" strike="noStrike" dirty="0">
                    <a:solidFill>
                      <a:schemeClr val="tx1"/>
                    </a:solidFill>
                    <a:effectLst/>
                    <a:latin typeface="Söhne"/>
                  </a:rPr>
                  <a:t> </a:t>
                </a:r>
                <a:r>
                  <a:rPr lang="ru-RU" sz="1600" b="0" i="0" u="none" strike="noStrike" dirty="0">
                    <a:solidFill>
                      <a:schemeClr val="tx1"/>
                    </a:solidFill>
                    <a:effectLst/>
                    <a:latin typeface="Söhne"/>
                  </a:rPr>
                  <a:t>выполнив действие </a:t>
                </a:r>
                <a14:m>
                  <m:oMath xmlns:m="http://schemas.openxmlformats.org/officeDocument/2006/math">
                    <m:r>
                      <a:rPr lang="en-US" sz="1600" i="1">
                        <a:solidFill>
                          <a:schemeClr val="tx1"/>
                        </a:solidFill>
                        <a:latin typeface="Cambria Math" panose="02040503050406030204" pitchFamily="18" charset="0"/>
                      </a:rPr>
                      <m:t>𝑎</m:t>
                    </m:r>
                  </m:oMath>
                </a14:m>
                <a:r>
                  <a:rPr lang="ru-RU" sz="1600" b="0" i="0" u="none" strike="noStrike" dirty="0">
                    <a:solidFill>
                      <a:schemeClr val="tx1"/>
                    </a:solidFill>
                    <a:effectLst/>
                    <a:latin typeface="Söhne"/>
                  </a:rPr>
                  <a:t>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3"/>
                <a:ext cx="8169062" cy="3597073"/>
              </a:xfrm>
              <a:prstGeom prst="rect">
                <a:avLst/>
              </a:prstGeom>
              <a:blipFill>
                <a:blip r:embed="rId3"/>
                <a:stretch>
                  <a:fillRect t="-10211" r="-311"/>
                </a:stretch>
              </a:blipFill>
            </p:spPr>
            <p:txBody>
              <a:bodyPr/>
              <a:lstStyle/>
              <a:p>
                <a:r>
                  <a:rPr lang="en-RU">
                    <a:noFill/>
                  </a:rPr>
                  <a:t> </a:t>
                </a:r>
              </a:p>
            </p:txBody>
          </p:sp>
        </mc:Fallback>
      </mc:AlternateContent>
    </p:spTree>
    <p:extLst>
      <p:ext uri="{BB962C8B-B14F-4D97-AF65-F5344CB8AC3E}">
        <p14:creationId xmlns:p14="http://schemas.microsoft.com/office/powerpoint/2010/main" val="70118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Правило сравнения политики</a:t>
            </a:r>
            <a:endParaRPr dirty="0"/>
          </a:p>
        </p:txBody>
      </p:sp>
      <mc:AlternateContent xmlns:mc="http://schemas.openxmlformats.org/markup-compatibility/2006">
        <mc:Choice xmlns:a14="http://schemas.microsoft.com/office/drawing/2010/main" Requires="a14">
          <p:sp>
            <p:nvSpPr>
              <p:cNvPr id="311" name="Google Shape;311;p57"/>
              <p:cNvSpPr txBox="1">
                <a:spLocks noGrp="1"/>
              </p:cNvSpPr>
              <p:nvPr>
                <p:ph type="body" idx="1"/>
              </p:nvPr>
            </p:nvSpPr>
            <p:spPr>
              <a:xfrm>
                <a:off x="500550" y="1445513"/>
                <a:ext cx="8148436" cy="2614800"/>
              </a:xfrm>
              <a:prstGeom prst="rect">
                <a:avLst/>
              </a:prstGeom>
            </p:spPr>
            <p:txBody>
              <a:bodyPr spcFirstLastPara="1" wrap="square" lIns="91425" tIns="91425" rIns="91425" bIns="91425" anchor="t" anchorCtr="0">
                <a:noAutofit/>
              </a:bodyPr>
              <a:lstStyle/>
              <a:p>
                <a:pPr marL="0" indent="0">
                  <a:lnSpc>
                    <a:spcPct val="115000"/>
                  </a:lnSpc>
                  <a:buNone/>
                </a:pPr>
                <a:r>
                  <a:rPr lang="ru-RU" sz="1600" dirty="0"/>
                  <a:t>Для политики справедлив частичный порядок:</a:t>
                </a:r>
                <a:endParaRPr lang="en-US" sz="1600" dirty="0"/>
              </a:p>
              <a:p>
                <a:pPr marL="0" indent="0">
                  <a:lnSpc>
                    <a:spcPct val="115000"/>
                  </a:lnSpc>
                  <a:buNone/>
                </a:pPr>
                <a:endParaRPr lang="ru-RU" sz="1600" dirty="0"/>
              </a:p>
              <a:p>
                <a:pPr marL="0" indent="0" algn="ctr">
                  <a:lnSpc>
                    <a:spcPct val="115000"/>
                  </a:lnSpc>
                  <a:buNone/>
                </a:pPr>
                <a14:m>
                  <m:oMath xmlns:m="http://schemas.openxmlformats.org/officeDocument/2006/math">
                    <m:sSup>
                      <m:sSupPr>
                        <m:ctrlPr>
                          <a:rPr lang="en-GB" sz="2400" i="1" smtClean="0">
                            <a:latin typeface="Cambria Math" panose="02040503050406030204" pitchFamily="18" charset="0"/>
                          </a:rPr>
                        </m:ctrlPr>
                      </m:sSupPr>
                      <m:e>
                        <m:r>
                          <a:rPr lang="en-US" sz="2400" b="0" i="1" smtClean="0">
                            <a:latin typeface="Cambria Math" panose="02040503050406030204" pitchFamily="18" charset="0"/>
                          </a:rPr>
                          <m:t>𝜋</m:t>
                        </m:r>
                      </m:e>
                      <m:sup>
                        <m:r>
                          <a:rPr lang="en-US" sz="2400" b="0" i="1" smtClean="0">
                            <a:latin typeface="Cambria Math" panose="02040503050406030204" pitchFamily="18" charset="0"/>
                          </a:rPr>
                          <m:t>′</m:t>
                        </m:r>
                      </m:sup>
                    </m:sSup>
                    <m:r>
                      <a:rPr lang="en-GB"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ea typeface="Cambria Math" panose="02040503050406030204" pitchFamily="18" charset="0"/>
                              </a:rPr>
                              <m:t>′</m:t>
                            </m:r>
                          </m:sup>
                        </m:sSup>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r>
                  <a:rPr lang="en-US" sz="2400" dirty="0"/>
                  <a:t>  </a:t>
                </a:r>
              </a:p>
              <a:p>
                <a:pPr marL="0" indent="0" algn="ctr">
                  <a:lnSpc>
                    <a:spcPct val="115000"/>
                  </a:lnSpc>
                  <a:buNone/>
                </a:pPr>
                <a:endParaRPr lang="en-US" sz="1600" dirty="0"/>
              </a:p>
              <a:p>
                <a:pPr marL="0" indent="0">
                  <a:lnSpc>
                    <a:spcPct val="115000"/>
                  </a:lnSpc>
                  <a:buNone/>
                </a:pPr>
                <a:r>
                  <a:rPr lang="ru-RU" sz="1600" dirty="0"/>
                  <a:t>Политика 𝜋′ больше или равна политике 𝜋 если 𝑣-функция от политики 𝜋′ больше или равна 𝑣-функции от политики 𝜋 для любого состояния 𝑠.</a:t>
                </a:r>
                <a:endParaRPr sz="1600" dirty="0"/>
              </a:p>
            </p:txBody>
          </p:sp>
        </mc:Choice>
        <mc:Fallback>
          <p:sp>
            <p:nvSpPr>
              <p:cNvPr id="311" name="Google Shape;311;p57"/>
              <p:cNvSpPr txBox="1">
                <a:spLocks noGrp="1" noRot="1" noChangeAspect="1" noMove="1" noResize="1" noEditPoints="1" noAdjustHandles="1" noChangeArrowheads="1" noChangeShapeType="1" noTextEdit="1"/>
              </p:cNvSpPr>
              <p:nvPr>
                <p:ph type="body" idx="1"/>
              </p:nvPr>
            </p:nvSpPr>
            <p:spPr>
              <a:xfrm>
                <a:off x="500550" y="1445513"/>
                <a:ext cx="8148436" cy="2614800"/>
              </a:xfrm>
              <a:prstGeom prst="rect">
                <a:avLst/>
              </a:prstGeom>
              <a:blipFill>
                <a:blip r:embed="rId3"/>
                <a:stretch>
                  <a:fillRect l="-467"/>
                </a:stretch>
              </a:blipFill>
            </p:spPr>
            <p:txBody>
              <a:bodyPr/>
              <a:lstStyle/>
              <a:p>
                <a:r>
                  <a:rPr lang="en-TR">
                    <a:noFill/>
                  </a:rPr>
                  <a:t> </a:t>
                </a:r>
              </a:p>
            </p:txBody>
          </p:sp>
        </mc:Fallback>
      </mc:AlternateContent>
    </p:spTree>
    <p:extLst>
      <p:ext uri="{BB962C8B-B14F-4D97-AF65-F5344CB8AC3E}">
        <p14:creationId xmlns:p14="http://schemas.microsoft.com/office/powerpoint/2010/main" val="2292588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latin typeface="Roboto"/>
                <a:ea typeface="Roboto"/>
                <a:cs typeface="Roboto"/>
                <a:sym typeface="Roboto"/>
              </a:rPr>
              <a:t>Алгоритм </a:t>
            </a:r>
            <a:r>
              <a:rPr lang="en-US" sz="4800" dirty="0">
                <a:latin typeface="Roboto"/>
                <a:ea typeface="Roboto"/>
                <a:cs typeface="Roboto"/>
                <a:sym typeface="Roboto"/>
              </a:rPr>
              <a:t>DQN</a:t>
            </a:r>
            <a:endParaRPr dirty="0"/>
          </a:p>
        </p:txBody>
      </p:sp>
    </p:spTree>
    <p:extLst>
      <p:ext uri="{BB962C8B-B14F-4D97-AF65-F5344CB8AC3E}">
        <p14:creationId xmlns:p14="http://schemas.microsoft.com/office/powerpoint/2010/main" val="4249746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mc:Choice xmlns:a14="http://schemas.microsoft.com/office/drawing/2010/main"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3386118"/>
              </a:xfrm>
              <a:prstGeom prst="rect">
                <a:avLst/>
              </a:prstGeom>
            </p:spPr>
            <p:txBody>
              <a:bodyPr spcFirstLastPara="1" wrap="square" lIns="91425" tIns="91425" rIns="91425" bIns="91425" anchor="t" anchorCtr="0">
                <a:noAutofit/>
              </a:bodyPr>
              <a:lstStyle/>
              <a:p>
                <a:pPr marL="133350" indent="0">
                  <a:buNone/>
                </a:pPr>
                <a:r>
                  <a:rPr lang="ru-RU" sz="1800" dirty="0">
                    <a:solidFill>
                      <a:srgbClr val="000000"/>
                    </a:solidFill>
                    <a:latin typeface="Helvetica Neue" panose="02000503000000020004" pitchFamily="2" charset="0"/>
                  </a:rPr>
                  <a:t>В</a:t>
                </a:r>
                <a:r>
                  <a:rPr lang="ru-RU" sz="1800" b="0" i="0" u="none" strike="noStrike" dirty="0">
                    <a:solidFill>
                      <a:srgbClr val="000000"/>
                    </a:solidFill>
                    <a:effectLst/>
                    <a:latin typeface="Helvetica Neue" panose="02000503000000020004" pitchFamily="2" charset="0"/>
                  </a:rPr>
                  <a:t>оспользуемся уравнением Беллмана и принципом динамического программирования для </a:t>
                </a:r>
                <a:r>
                  <a:rPr lang="ru-RU" sz="1800" b="0" i="0" u="none" strike="noStrike" dirty="0">
                    <a:solidFill>
                      <a:srgbClr val="000000"/>
                    </a:solidFill>
                    <a:effectLst/>
                    <a:latin typeface="STIXMathJax_Normal-italic"/>
                  </a:rPr>
                  <a:t>𝑞</a:t>
                </a:r>
                <a:r>
                  <a:rPr lang="ru-RU" sz="1800" baseline="-25000" dirty="0">
                    <a:solidFill>
                      <a:srgbClr val="000000"/>
                    </a:solidFill>
                    <a:latin typeface="STIXMathJax_Normal-italic"/>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func>
                        <m:funcPr>
                          <m:ctrlPr>
                            <a:rPr lang="en-US" sz="1800" b="0" i="1" smtClean="0">
                              <a:solidFill>
                                <a:schemeClr val="tx1"/>
                              </a:solidFill>
                              <a:latin typeface="Cambria Math" panose="02040503050406030204" pitchFamily="18" charset="0"/>
                            </a:rPr>
                          </m:ctrlPr>
                        </m:funcPr>
                        <m:fName>
                          <m:limLow>
                            <m:limLowPr>
                              <m:ctrlPr>
                                <a:rPr lang="en-US" sz="1800" b="0" i="1" smtClean="0">
                                  <a:solidFill>
                                    <a:schemeClr val="tx1"/>
                                  </a:solidFill>
                                  <a:latin typeface="Cambria Math" panose="02040503050406030204" pitchFamily="18" charset="0"/>
                                </a:rPr>
                              </m:ctrlPr>
                            </m:limLowPr>
                            <m:e>
                              <m:r>
                                <m:rPr>
                                  <m:sty m:val="p"/>
                                </m:rPr>
                                <a:rPr lang="en-US" sz="1800" b="0" i="0" smtClean="0">
                                  <a:solidFill>
                                    <a:schemeClr val="tx1"/>
                                  </a:solidFill>
                                  <a:latin typeface="Cambria Math" panose="02040503050406030204" pitchFamily="18" charset="0"/>
                                </a:rPr>
                                <m:t>max</m:t>
                              </m:r>
                            </m:e>
                            <m:lim>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lim>
                          </m:limLow>
                        </m:fName>
                        <m:e>
                          <m:r>
                            <a:rPr lang="en-US" sz="1800" i="1">
                              <a:solidFill>
                                <a:schemeClr val="tx1"/>
                              </a:solidFill>
                              <a:latin typeface="Cambria Math" panose="02040503050406030204" pitchFamily="18" charset="0"/>
                            </a:rPr>
                            <m:t>𝜋</m:t>
                          </m:r>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e>
                      </m:func>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m:oMathPara>
                </a14:m>
                <a:endParaRPr lang="ru-RU" sz="1600" dirty="0">
                  <a:solidFill>
                    <a:schemeClr val="tx1"/>
                  </a:solidFill>
                  <a:latin typeface="Söhne"/>
                </a:endParaRPr>
              </a:p>
              <a:p>
                <a:pPr marL="133350" indent="0">
                  <a:buNone/>
                </a:pPr>
                <a:r>
                  <a:rPr lang="ru-RU" sz="1400" dirty="0">
                    <a:solidFill>
                      <a:srgbClr val="000000"/>
                    </a:solidFill>
                    <a:latin typeface="Helvetica Neue" panose="02000503000000020004" pitchFamily="2" charset="0"/>
                  </a:rPr>
                  <a:t>Будем искать сразу оптимальную траекторию:</a:t>
                </a:r>
              </a:p>
              <a:p>
                <a:pPr marL="133350" indent="0">
                  <a:buNone/>
                </a:pPr>
                <a:endParaRPr lang="ru-RU" sz="1400" dirty="0">
                  <a:solidFill>
                    <a:srgbClr val="000000"/>
                  </a:solidFill>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p:txBody>
          </p:sp>
        </mc:Choice>
        <mc:Fallback>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3386118"/>
              </a:xfrm>
              <a:prstGeom prst="rect">
                <a:avLst/>
              </a:prstGeom>
              <a:blipFill>
                <a:blip r:embed="rId3"/>
                <a:stretch>
                  <a:fillRect/>
                </a:stretch>
              </a:blipFill>
            </p:spPr>
            <p:txBody>
              <a:bodyPr/>
              <a:lstStyle/>
              <a:p>
                <a:r>
                  <a:rPr lang="en-TR">
                    <a:noFill/>
                  </a:rPr>
                  <a:t> </a:t>
                </a:r>
              </a:p>
            </p:txBody>
          </p:sp>
        </mc:Fallback>
      </mc:AlternateContent>
      <p:sp>
        <p:nvSpPr>
          <p:cNvPr id="2" name="TextBox 1">
            <a:extLst>
              <a:ext uri="{FF2B5EF4-FFF2-40B4-BE49-F238E27FC236}">
                <a16:creationId xmlns:a16="http://schemas.microsoft.com/office/drawing/2014/main" id="{49887F8F-094B-9B4F-AE2F-847E3F0F96C0}"/>
              </a:ext>
            </a:extLst>
          </p:cNvPr>
          <p:cNvSpPr txBox="1"/>
          <p:nvPr/>
        </p:nvSpPr>
        <p:spPr>
          <a:xfrm>
            <a:off x="1656966" y="3326207"/>
            <a:ext cx="5590728" cy="546185"/>
          </a:xfrm>
          <a:prstGeom prst="rect">
            <a:avLst/>
          </a:prstGeom>
          <a:noFill/>
          <a:ln w="19050">
            <a:solidFill>
              <a:srgbClr val="C00000"/>
            </a:solidFill>
          </a:ln>
        </p:spPr>
        <p:txBody>
          <a:bodyPr wrap="square" rtlCol="0">
            <a:spAutoFit/>
          </a:bodyPr>
          <a:lstStyle/>
          <a:p>
            <a:endParaRPr lang="en-TR" dirty="0"/>
          </a:p>
        </p:txBody>
      </p:sp>
    </p:spTree>
    <p:extLst>
      <p:ext uri="{BB962C8B-B14F-4D97-AF65-F5344CB8AC3E}">
        <p14:creationId xmlns:p14="http://schemas.microsoft.com/office/powerpoint/2010/main" val="1637440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Алгоритм </a:t>
            </a:r>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381412"/>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Устанавливаем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STIXMathJax_Main"/>
                  </a:rPr>
                  <a:t>)=0,</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STIXMathJax_Main"/>
                  </a:rPr>
                  <a:t>&gt;0,</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Для каждого </a:t>
                </a:r>
                <a:r>
                  <a:rPr lang="ru-RU" sz="2000" b="0" i="0" u="none" strike="noStrike" dirty="0">
                    <a:solidFill>
                      <a:srgbClr val="000000"/>
                    </a:solidFill>
                    <a:effectLst/>
                    <a:latin typeface="STIXMathJax_Normal-italic"/>
                  </a:rPr>
                  <a:t>𝑘</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Helvetica Neue" panose="02000503000000020004" pitchFamily="2" charset="0"/>
                  </a:rPr>
                  <a:t>:</a:t>
                </a:r>
              </a:p>
              <a:p>
                <a:pPr marL="590550" lvl="1" indent="0">
                  <a:buNone/>
                </a:pPr>
                <a:r>
                  <a:rPr lang="ru-RU" sz="1800" b="0" i="0" u="none" strike="noStrike" dirty="0">
                    <a:solidFill>
                      <a:srgbClr val="000000"/>
                    </a:solidFill>
                    <a:effectLst/>
                    <a:latin typeface="Helvetica Neue" panose="02000503000000020004" pitchFamily="2" charset="0"/>
                  </a:rPr>
                  <a:t>двигаясь по текущей траектории из </a:t>
                </a:r>
                <a:r>
                  <a:rPr lang="en-GB" sz="1800" b="0" i="0" u="none" strike="noStrike" dirty="0">
                    <a:solidFill>
                      <a:srgbClr val="000000"/>
                    </a:solidFill>
                    <a:effectLst/>
                    <a:latin typeface="Helvetica Neue" panose="02000503000000020004" pitchFamily="2" charset="0"/>
                  </a:rPr>
                  <a:t>c</a:t>
                </a:r>
                <a:r>
                  <a:rPr lang="ru-RU" sz="1800" b="0" i="0" u="none" strike="noStrike" dirty="0">
                    <a:solidFill>
                      <a:srgbClr val="000000"/>
                    </a:solidFill>
                    <a:effectLst/>
                    <a:latin typeface="Helvetica Neue" panose="02000503000000020004" pitchFamily="2" charset="0"/>
                  </a:rPr>
                  <a:t>о</a:t>
                </a:r>
                <a:r>
                  <a:rPr lang="en-GB" sz="1800" b="0" i="0" u="none" strike="noStrike" dirty="0">
                    <a:solidFill>
                      <a:srgbClr val="000000"/>
                    </a:solidFill>
                    <a:effectLst/>
                    <a:latin typeface="Helvetica Neue" panose="02000503000000020004" pitchFamily="2" charset="0"/>
                  </a:rPr>
                  <a:t>c</a:t>
                </a:r>
                <a:r>
                  <a:rPr lang="ru-RU" sz="1800" b="0" i="0" u="none" strike="noStrike" dirty="0" err="1">
                    <a:solidFill>
                      <a:srgbClr val="000000"/>
                    </a:solidFill>
                    <a:effectLst/>
                    <a:latin typeface="Helvetica Neue" panose="02000503000000020004" pitchFamily="2" charset="0"/>
                  </a:rPr>
                  <a:t>тояния</a:t>
                </a:r>
                <a:r>
                  <a:rPr lang="ru-RU" sz="1800" b="0" i="0" u="none" strike="noStrike" dirty="0">
                    <a:solidFill>
                      <a:srgbClr val="000000"/>
                    </a:solidFill>
                    <a:effectLst/>
                    <a:latin typeface="Helvetica Neue" panose="02000503000000020004" pitchFamily="2" charset="0"/>
                  </a:rPr>
                  <a:t>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действуя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в силу политики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и обновляя политику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𝑔𝑟𝑒𝑒𝑑𝑦</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получаем </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и переходим в состояние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 </a:t>
                </a:r>
                <a:r>
                  <a:rPr lang="en-GB" sz="1800" b="0" i="0" u="none" strike="noStrike" dirty="0">
                    <a:solidFill>
                      <a:srgbClr val="000000"/>
                    </a:solidFill>
                    <a:effectLst/>
                    <a:latin typeface="Helvetica Neue" panose="02000503000000020004" pitchFamily="2" charset="0"/>
                  </a:rPr>
                  <a:t>c </a:t>
                </a:r>
                <a:r>
                  <a:rPr lang="ru-RU" sz="1800" b="0" i="0" u="none" strike="noStrike" dirty="0">
                    <a:solidFill>
                      <a:srgbClr val="000000"/>
                    </a:solidFill>
                    <a:effectLst/>
                    <a:latin typeface="Helvetica Neue" panose="02000503000000020004" pitchFamily="2" charset="0"/>
                  </a:rPr>
                  <a:t>действием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a:t>
                </a:r>
                <a:endParaRPr lang="en-US" sz="2000" b="0" i="0" u="none" strike="noStrike" dirty="0">
                  <a:solidFill>
                    <a:srgbClr val="000000"/>
                  </a:solidFill>
                  <a:effectLst/>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𝛼</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𝛾</m:t>
                          </m:r>
                          <m:func>
                            <m:funcPr>
                              <m:ctrlPr>
                                <a:rPr lang="en-US" sz="2000" i="1">
                                  <a:solidFill>
                                    <a:srgbClr val="000000"/>
                                  </a:solidFill>
                                  <a:latin typeface="Cambria Math" panose="02040503050406030204" pitchFamily="18" charset="0"/>
                                </a:rPr>
                              </m:ctrlPr>
                            </m:funcPr>
                            <m:fName>
                              <m:limLow>
                                <m:limLowPr>
                                  <m:ctrlPr>
                                    <a:rPr lang="en-US" sz="2000" i="1">
                                      <a:solidFill>
                                        <a:srgbClr val="000000"/>
                                      </a:solidFill>
                                      <a:latin typeface="Cambria Math" panose="02040503050406030204" pitchFamily="18" charset="0"/>
                                    </a:rPr>
                                  </m:ctrlPr>
                                </m:limLowPr>
                                <m:e>
                                  <m:r>
                                    <m:rPr>
                                      <m:sty m:val="p"/>
                                    </m:rPr>
                                    <a:rPr lang="en-US" sz="2000">
                                      <a:solidFill>
                                        <a:srgbClr val="000000"/>
                                      </a:solidFill>
                                      <a:latin typeface="Cambria Math" panose="02040503050406030204" pitchFamily="18" charset="0"/>
                                    </a:rPr>
                                    <m:t>max</m:t>
                                  </m:r>
                                </m:e>
                                <m:li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lim>
                              </m:limLow>
                            </m:fName>
                            <m:e>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r>
                                    <a:rPr lang="en-US" sz="2000" i="1">
                                      <a:solidFill>
                                        <a:srgbClr val="000000"/>
                                      </a:solidFill>
                                      <a:latin typeface="Cambria Math" panose="02040503050406030204" pitchFamily="18" charset="0"/>
                                    </a:rPr>
                                    <m:t> </m:t>
                                  </m:r>
                                </m:e>
                              </m:d>
                            </m:e>
                          </m:func>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e>
                      </m:d>
                    </m:oMath>
                  </m:oMathPara>
                </a14:m>
                <a:endParaRPr lang="ru-RU" sz="20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𝑘</a:t>
                </a:r>
                <a:endParaRPr lang="ru-RU" sz="2000" b="0" i="0" u="none" strike="noStrike" dirty="0">
                  <a:solidFill>
                    <a:srgbClr val="000000"/>
                  </a:solidFill>
                  <a:effectLst/>
                  <a:latin typeface="Helvetica Neue" panose="02000503000000020004" pitchFamily="2" charset="0"/>
                </a:endParaRP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381412"/>
              </a:xfrm>
              <a:prstGeom prst="rect">
                <a:avLst/>
              </a:prstGeom>
              <a:blipFill>
                <a:blip r:embed="rId3"/>
                <a:stretch>
                  <a:fillRect b="-749"/>
                </a:stretch>
              </a:blipFill>
            </p:spPr>
            <p:txBody>
              <a:bodyPr/>
              <a:lstStyle/>
              <a:p>
                <a:r>
                  <a:rPr lang="en-RU">
                    <a:noFill/>
                  </a:rPr>
                  <a:t> </a:t>
                </a:r>
              </a:p>
            </p:txBody>
          </p:sp>
        </mc:Fallback>
      </mc:AlternateContent>
    </p:spTree>
    <p:extLst>
      <p:ext uri="{BB962C8B-B14F-4D97-AF65-F5344CB8AC3E}">
        <p14:creationId xmlns:p14="http://schemas.microsoft.com/office/powerpoint/2010/main" val="465313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F67C-E248-204D-B36A-DB6A549FFEA9}"/>
              </a:ext>
            </a:extLst>
          </p:cNvPr>
          <p:cNvSpPr>
            <a:spLocks noGrp="1"/>
          </p:cNvSpPr>
          <p:nvPr>
            <p:ph type="title"/>
          </p:nvPr>
        </p:nvSpPr>
        <p:spPr/>
        <p:txBody>
          <a:bodyPr/>
          <a:lstStyle/>
          <a:p>
            <a:r>
              <a:rPr lang="en-TR" dirty="0"/>
              <a:t>Deep Q-learning</a:t>
            </a:r>
          </a:p>
        </p:txBody>
      </p:sp>
      <p:pic>
        <p:nvPicPr>
          <p:cNvPr id="4" name="Picture 3">
            <a:extLst>
              <a:ext uri="{FF2B5EF4-FFF2-40B4-BE49-F238E27FC236}">
                <a16:creationId xmlns:a16="http://schemas.microsoft.com/office/drawing/2014/main" id="{B726F17E-A2E8-9E40-A8C3-67ED868AE365}"/>
              </a:ext>
            </a:extLst>
          </p:cNvPr>
          <p:cNvPicPr>
            <a:picLocks noChangeAspect="1"/>
          </p:cNvPicPr>
          <p:nvPr/>
        </p:nvPicPr>
        <p:blipFill rotWithShape="1">
          <a:blip r:embed="rId2"/>
          <a:srcRect l="48914"/>
          <a:stretch/>
        </p:blipFill>
        <p:spPr>
          <a:xfrm>
            <a:off x="2667610" y="978943"/>
            <a:ext cx="2017988" cy="3323315"/>
          </a:xfrm>
          <a:prstGeom prst="rect">
            <a:avLst/>
          </a:prstGeom>
        </p:spPr>
      </p:pic>
      <p:pic>
        <p:nvPicPr>
          <p:cNvPr id="6" name="Picture 5">
            <a:extLst>
              <a:ext uri="{FF2B5EF4-FFF2-40B4-BE49-F238E27FC236}">
                <a16:creationId xmlns:a16="http://schemas.microsoft.com/office/drawing/2014/main" id="{77F6974A-55FD-E641-9A3A-4440180B5FBD}"/>
              </a:ext>
            </a:extLst>
          </p:cNvPr>
          <p:cNvPicPr>
            <a:picLocks noChangeAspect="1"/>
          </p:cNvPicPr>
          <p:nvPr/>
        </p:nvPicPr>
        <p:blipFill>
          <a:blip r:embed="rId3"/>
          <a:stretch>
            <a:fillRect/>
          </a:stretch>
        </p:blipFill>
        <p:spPr>
          <a:xfrm>
            <a:off x="5302293" y="1253791"/>
            <a:ext cx="3436672" cy="2889391"/>
          </a:xfrm>
          <a:prstGeom prst="rect">
            <a:avLst/>
          </a:prstGeom>
        </p:spPr>
      </p:pic>
      <p:sp>
        <p:nvSpPr>
          <p:cNvPr id="7" name="Notched Right Arrow 6">
            <a:extLst>
              <a:ext uri="{FF2B5EF4-FFF2-40B4-BE49-F238E27FC236}">
                <a16:creationId xmlns:a16="http://schemas.microsoft.com/office/drawing/2014/main" id="{C2F00727-D2A9-F84B-872B-25D760594B96}"/>
              </a:ext>
            </a:extLst>
          </p:cNvPr>
          <p:cNvSpPr/>
          <p:nvPr/>
        </p:nvSpPr>
        <p:spPr>
          <a:xfrm>
            <a:off x="4530904" y="2242227"/>
            <a:ext cx="978408" cy="484632"/>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121158 w 978408"/>
              <a:gd name="connsiteY7" fmla="*/ 242316 h 484632"/>
              <a:gd name="connsiteX8" fmla="*/ 0 w 978408"/>
              <a:gd name="connsiteY8" fmla="*/ 121158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8408" h="484632" extrusionOk="0">
                <a:moveTo>
                  <a:pt x="0" y="121158"/>
                </a:moveTo>
                <a:cubicBezTo>
                  <a:pt x="101670" y="83449"/>
                  <a:pt x="570601" y="87938"/>
                  <a:pt x="736092" y="121158"/>
                </a:cubicBezTo>
                <a:cubicBezTo>
                  <a:pt x="737923" y="75069"/>
                  <a:pt x="728373" y="15125"/>
                  <a:pt x="736092" y="0"/>
                </a:cubicBezTo>
                <a:cubicBezTo>
                  <a:pt x="789679" y="62695"/>
                  <a:pt x="872866" y="117289"/>
                  <a:pt x="978408" y="242316"/>
                </a:cubicBezTo>
                <a:cubicBezTo>
                  <a:pt x="899273" y="338830"/>
                  <a:pt x="841659" y="393339"/>
                  <a:pt x="736092" y="484632"/>
                </a:cubicBezTo>
                <a:cubicBezTo>
                  <a:pt x="730058" y="471836"/>
                  <a:pt x="737202" y="415788"/>
                  <a:pt x="736092" y="363474"/>
                </a:cubicBezTo>
                <a:cubicBezTo>
                  <a:pt x="501798" y="351102"/>
                  <a:pt x="79493" y="352855"/>
                  <a:pt x="0" y="363474"/>
                </a:cubicBezTo>
                <a:cubicBezTo>
                  <a:pt x="46077" y="325778"/>
                  <a:pt x="71842" y="297775"/>
                  <a:pt x="121158" y="242316"/>
                </a:cubicBezTo>
                <a:cubicBezTo>
                  <a:pt x="84186" y="204178"/>
                  <a:pt x="44160" y="174799"/>
                  <a:pt x="0" y="121158"/>
                </a:cubicBezTo>
                <a:close/>
              </a:path>
            </a:pathLst>
          </a:custGeom>
          <a:noFill/>
          <a:ln>
            <a:solidFill>
              <a:schemeClr val="tx1"/>
            </a:solidFill>
            <a:extLst>
              <a:ext uri="{C807C97D-BFC1-408E-A445-0C87EB9F89A2}">
                <ask:lineSketchStyleProps xmlns:ask="http://schemas.microsoft.com/office/drawing/2018/sketchyshapes" sd="1219033472">
                  <a:prstGeom prst="notched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graphicFrame>
        <p:nvGraphicFramePr>
          <p:cNvPr id="8" name="Table 8">
            <a:extLst>
              <a:ext uri="{FF2B5EF4-FFF2-40B4-BE49-F238E27FC236}">
                <a16:creationId xmlns:a16="http://schemas.microsoft.com/office/drawing/2014/main" id="{953D8E16-7BC3-5B46-938D-9D2CE4D06036}"/>
              </a:ext>
            </a:extLst>
          </p:cNvPr>
          <p:cNvGraphicFramePr>
            <a:graphicFrameLocks noGrp="1"/>
          </p:cNvGraphicFramePr>
          <p:nvPr>
            <p:extLst>
              <p:ext uri="{D42A27DB-BD31-4B8C-83A1-F6EECF244321}">
                <p14:modId xmlns:p14="http://schemas.microsoft.com/office/powerpoint/2010/main" val="4083730642"/>
              </p:ext>
            </p:extLst>
          </p:nvPr>
        </p:nvGraphicFramePr>
        <p:xfrm>
          <a:off x="198428" y="1773174"/>
          <a:ext cx="1249884" cy="1112520"/>
        </p:xfrm>
        <a:graphic>
          <a:graphicData uri="http://schemas.openxmlformats.org/drawingml/2006/table">
            <a:tbl>
              <a:tblPr firstRow="1" bandRow="1">
                <a:tableStyleId>{9F59E00E-254B-42B5-9FED-D0DB1D54CBD8}</a:tableStyleId>
              </a:tblPr>
              <a:tblGrid>
                <a:gridCol w="416628">
                  <a:extLst>
                    <a:ext uri="{9D8B030D-6E8A-4147-A177-3AD203B41FA5}">
                      <a16:colId xmlns:a16="http://schemas.microsoft.com/office/drawing/2014/main" val="2822922161"/>
                    </a:ext>
                  </a:extLst>
                </a:gridCol>
                <a:gridCol w="416628">
                  <a:extLst>
                    <a:ext uri="{9D8B030D-6E8A-4147-A177-3AD203B41FA5}">
                      <a16:colId xmlns:a16="http://schemas.microsoft.com/office/drawing/2014/main" val="4167779197"/>
                    </a:ext>
                  </a:extLst>
                </a:gridCol>
                <a:gridCol w="416628">
                  <a:extLst>
                    <a:ext uri="{9D8B030D-6E8A-4147-A177-3AD203B41FA5}">
                      <a16:colId xmlns:a16="http://schemas.microsoft.com/office/drawing/2014/main" val="290779615"/>
                    </a:ext>
                  </a:extLst>
                </a:gridCol>
              </a:tblGrid>
              <a:tr h="370840">
                <a:tc>
                  <a:txBody>
                    <a:bodyPr/>
                    <a:lstStyle/>
                    <a:p>
                      <a:r>
                        <a:rPr lang="en-US" dirty="0"/>
                        <a:t>q</a:t>
                      </a:r>
                      <a:r>
                        <a:rPr lang="en-US" baseline="-25000" dirty="0"/>
                        <a:t>11</a:t>
                      </a:r>
                      <a:endParaRPr lang="en-TR" baseline="-25000" dirty="0"/>
                    </a:p>
                  </a:txBody>
                  <a:tcPr/>
                </a:tc>
                <a:tc>
                  <a:txBody>
                    <a:bodyPr/>
                    <a:lstStyle/>
                    <a:p>
                      <a:r>
                        <a:rPr lang="en-TR" dirty="0"/>
                        <a:t>q</a:t>
                      </a:r>
                      <a:r>
                        <a:rPr lang="en-TR" baseline="-25000" dirty="0"/>
                        <a:t>12</a:t>
                      </a:r>
                    </a:p>
                  </a:txBody>
                  <a:tcPr/>
                </a:tc>
                <a:tc>
                  <a:txBody>
                    <a:bodyPr/>
                    <a:lstStyle/>
                    <a:p>
                      <a:r>
                        <a:rPr lang="en-TR" dirty="0"/>
                        <a:t>q</a:t>
                      </a:r>
                      <a:r>
                        <a:rPr lang="en-TR" baseline="-25000" dirty="0"/>
                        <a:t>13</a:t>
                      </a:r>
                    </a:p>
                  </a:txBody>
                  <a:tcPr/>
                </a:tc>
                <a:extLst>
                  <a:ext uri="{0D108BD9-81ED-4DB2-BD59-A6C34878D82A}">
                    <a16:rowId xmlns:a16="http://schemas.microsoft.com/office/drawing/2014/main" val="3579614877"/>
                  </a:ext>
                </a:extLst>
              </a:tr>
              <a:tr h="370840">
                <a:tc>
                  <a:txBody>
                    <a:bodyPr/>
                    <a:lstStyle/>
                    <a:p>
                      <a:r>
                        <a:rPr lang="en-TR" dirty="0"/>
                        <a:t>q</a:t>
                      </a:r>
                      <a:r>
                        <a:rPr lang="en-TR" baseline="-25000" dirty="0"/>
                        <a:t>21</a:t>
                      </a:r>
                    </a:p>
                  </a:txBody>
                  <a:tcPr/>
                </a:tc>
                <a:tc>
                  <a:txBody>
                    <a:bodyPr/>
                    <a:lstStyle/>
                    <a:p>
                      <a:r>
                        <a:rPr lang="en-TR" dirty="0"/>
                        <a:t>q</a:t>
                      </a:r>
                      <a:r>
                        <a:rPr lang="en-TR" baseline="-25000" dirty="0"/>
                        <a:t>22</a:t>
                      </a:r>
                    </a:p>
                  </a:txBody>
                  <a:tcPr/>
                </a:tc>
                <a:tc>
                  <a:txBody>
                    <a:bodyPr/>
                    <a:lstStyle/>
                    <a:p>
                      <a:r>
                        <a:rPr lang="en-TR" dirty="0"/>
                        <a:t>q</a:t>
                      </a:r>
                      <a:r>
                        <a:rPr lang="en-TR" baseline="-25000" dirty="0"/>
                        <a:t>23</a:t>
                      </a:r>
                    </a:p>
                  </a:txBody>
                  <a:tcPr/>
                </a:tc>
                <a:extLst>
                  <a:ext uri="{0D108BD9-81ED-4DB2-BD59-A6C34878D82A}">
                    <a16:rowId xmlns:a16="http://schemas.microsoft.com/office/drawing/2014/main" val="3264100455"/>
                  </a:ext>
                </a:extLst>
              </a:tr>
              <a:tr h="370840">
                <a:tc>
                  <a:txBody>
                    <a:bodyPr/>
                    <a:lstStyle/>
                    <a:p>
                      <a:r>
                        <a:rPr lang="en-TR" dirty="0"/>
                        <a:t>q</a:t>
                      </a:r>
                      <a:r>
                        <a:rPr lang="en-TR" baseline="-25000" dirty="0"/>
                        <a:t>31</a:t>
                      </a:r>
                    </a:p>
                  </a:txBody>
                  <a:tcPr/>
                </a:tc>
                <a:tc>
                  <a:txBody>
                    <a:bodyPr/>
                    <a:lstStyle/>
                    <a:p>
                      <a:r>
                        <a:rPr lang="en-TR" dirty="0"/>
                        <a:t>q</a:t>
                      </a:r>
                      <a:r>
                        <a:rPr lang="en-TR" baseline="-25000" dirty="0"/>
                        <a:t>32</a:t>
                      </a:r>
                    </a:p>
                  </a:txBody>
                  <a:tcPr/>
                </a:tc>
                <a:tc>
                  <a:txBody>
                    <a:bodyPr/>
                    <a:lstStyle/>
                    <a:p>
                      <a:r>
                        <a:rPr lang="en-TR" dirty="0"/>
                        <a:t>q</a:t>
                      </a:r>
                      <a:r>
                        <a:rPr lang="en-TR" baseline="-25000" dirty="0"/>
                        <a:t>33</a:t>
                      </a:r>
                    </a:p>
                  </a:txBody>
                  <a:tcPr/>
                </a:tc>
                <a:extLst>
                  <a:ext uri="{0D108BD9-81ED-4DB2-BD59-A6C34878D82A}">
                    <a16:rowId xmlns:a16="http://schemas.microsoft.com/office/drawing/2014/main" val="3739412469"/>
                  </a:ext>
                </a:extLst>
              </a:tr>
            </a:tbl>
          </a:graphicData>
        </a:graphic>
      </p:graphicFrame>
      <p:sp>
        <p:nvSpPr>
          <p:cNvPr id="9" name="Notched Right Arrow 8">
            <a:extLst>
              <a:ext uri="{FF2B5EF4-FFF2-40B4-BE49-F238E27FC236}">
                <a16:creationId xmlns:a16="http://schemas.microsoft.com/office/drawing/2014/main" id="{499593A9-1F50-3742-B676-8AB2C75AE9BC}"/>
              </a:ext>
            </a:extLst>
          </p:cNvPr>
          <p:cNvSpPr/>
          <p:nvPr/>
        </p:nvSpPr>
        <p:spPr>
          <a:xfrm>
            <a:off x="1448312" y="2398285"/>
            <a:ext cx="978408" cy="484632"/>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121158 w 978408"/>
              <a:gd name="connsiteY7" fmla="*/ 242316 h 484632"/>
              <a:gd name="connsiteX8" fmla="*/ 0 w 978408"/>
              <a:gd name="connsiteY8" fmla="*/ 121158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8408" h="484632" extrusionOk="0">
                <a:moveTo>
                  <a:pt x="0" y="121158"/>
                </a:moveTo>
                <a:cubicBezTo>
                  <a:pt x="101670" y="83449"/>
                  <a:pt x="570601" y="87938"/>
                  <a:pt x="736092" y="121158"/>
                </a:cubicBezTo>
                <a:cubicBezTo>
                  <a:pt x="737923" y="75069"/>
                  <a:pt x="728373" y="15125"/>
                  <a:pt x="736092" y="0"/>
                </a:cubicBezTo>
                <a:cubicBezTo>
                  <a:pt x="789679" y="62695"/>
                  <a:pt x="872866" y="117289"/>
                  <a:pt x="978408" y="242316"/>
                </a:cubicBezTo>
                <a:cubicBezTo>
                  <a:pt x="899273" y="338830"/>
                  <a:pt x="841659" y="393339"/>
                  <a:pt x="736092" y="484632"/>
                </a:cubicBezTo>
                <a:cubicBezTo>
                  <a:pt x="730058" y="471836"/>
                  <a:pt x="737202" y="415788"/>
                  <a:pt x="736092" y="363474"/>
                </a:cubicBezTo>
                <a:cubicBezTo>
                  <a:pt x="501798" y="351102"/>
                  <a:pt x="79493" y="352855"/>
                  <a:pt x="0" y="363474"/>
                </a:cubicBezTo>
                <a:cubicBezTo>
                  <a:pt x="46077" y="325778"/>
                  <a:pt x="71842" y="297775"/>
                  <a:pt x="121158" y="242316"/>
                </a:cubicBezTo>
                <a:cubicBezTo>
                  <a:pt x="84186" y="204178"/>
                  <a:pt x="44160" y="174799"/>
                  <a:pt x="0" y="121158"/>
                </a:cubicBezTo>
                <a:close/>
              </a:path>
            </a:pathLst>
          </a:custGeom>
          <a:noFill/>
          <a:ln>
            <a:solidFill>
              <a:schemeClr val="tx1"/>
            </a:solidFill>
            <a:round/>
            <a:extLst>
              <a:ext uri="{C807C97D-BFC1-408E-A445-0C87EB9F89A2}">
                <ask:lineSketchStyleProps xmlns:ask="http://schemas.microsoft.com/office/drawing/2018/sketchyshapes" sd="1219033472">
                  <a:prstGeom prst="notched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1619874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Deep Q-learning Network</a:t>
            </a:r>
            <a:endParaRPr dirty="0"/>
          </a:p>
        </p:txBody>
      </p:sp>
      <mc:AlternateContent xmlns:mc="http://schemas.openxmlformats.org/markup-compatibility/2006">
        <mc:Choice xmlns:a14="http://schemas.microsoft.com/office/drawing/2010/main"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965426"/>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Инициализируем </a:t>
                </a:r>
                <a:r>
                  <a:rPr lang="ru-RU" sz="2000" b="0" i="0" u="none" strike="noStrike" dirty="0" err="1">
                    <a:solidFill>
                      <a:srgbClr val="000000"/>
                    </a:solidFill>
                    <a:effectLst/>
                    <a:latin typeface="Helvetica Neue" panose="02000503000000020004" pitchFamily="2" charset="0"/>
                  </a:rPr>
                  <a:t>нейросеть</a:t>
                </a:r>
                <a:r>
                  <a:rPr lang="ru-RU" sz="2000" b="0" i="0" u="none" strike="noStrike" dirty="0">
                    <a:solidFill>
                      <a:srgbClr val="000000"/>
                    </a:solidFill>
                    <a:effectLst/>
                    <a:latin typeface="Helvetica Neue" panose="02000503000000020004" pitchFamily="2" charset="0"/>
                  </a:rPr>
                  <a:t> </a:t>
                </a:r>
                <a14:m>
                  <m:oMath xmlns:m="http://schemas.openxmlformats.org/officeDocument/2006/math">
                    <m:sSup>
                      <m:sSupPr>
                        <m:ctrlPr>
                          <a:rPr lang="ru-RU" sz="2000" b="0" i="1" u="none" strike="noStrike" smtClean="0">
                            <a:solidFill>
                              <a:srgbClr val="000000"/>
                            </a:solidFill>
                            <a:effectLst/>
                            <a:latin typeface="Cambria Math" panose="02040503050406030204" pitchFamily="18" charset="0"/>
                          </a:rPr>
                        </m:ctrlPr>
                      </m:sSupPr>
                      <m:e>
                        <m:r>
                          <a:rPr lang="en-US" sz="2000" b="0" i="1" u="none" strike="noStrike" smtClean="0">
                            <a:solidFill>
                              <a:srgbClr val="000000"/>
                            </a:solidFill>
                            <a:effectLst/>
                            <a:latin typeface="Cambria Math" panose="02040503050406030204" pitchFamily="18" charset="0"/>
                          </a:rPr>
                          <m:t>𝑄</m:t>
                        </m:r>
                      </m:e>
                      <m:sup>
                        <m:r>
                          <a:rPr lang="en-US" sz="2000" b="0" i="1" u="none" strike="noStrike" smtClean="0">
                            <a:solidFill>
                              <a:srgbClr val="000000"/>
                            </a:solidFill>
                            <a:effectLst/>
                            <a:latin typeface="Cambria Math" panose="02040503050406030204" pitchFamily="18" charset="0"/>
                          </a:rPr>
                          <m:t>𝜃</m:t>
                        </m:r>
                      </m:sup>
                    </m:sSup>
                  </m:oMath>
                </a14:m>
                <a:r>
                  <a:rPr lang="ru-RU" sz="2000" b="0" i="0" u="none" strike="noStrike" dirty="0">
                    <a:solidFill>
                      <a:srgbClr val="000000"/>
                    </a:solidFill>
                    <a:effectLst/>
                    <a:latin typeface="STIXMathJax_Main"/>
                  </a:rPr>
                  <a:t>,</a:t>
                </a:r>
                <a:r>
                  <a:rPr lang="en-US" sz="2000" b="0" i="0" u="none" strike="noStrike" dirty="0">
                    <a:solidFill>
                      <a:srgbClr val="000000"/>
                    </a:solidFill>
                    <a:effectLst/>
                    <a:latin typeface="STIXMathJax_Main"/>
                  </a:rPr>
                  <a:t>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Получаем данные.</a:t>
                </a:r>
                <a:br>
                  <a:rPr lang="ru-RU" sz="2000" b="0" i="0" u="none" strike="noStrike" dirty="0">
                    <a:solidFill>
                      <a:srgbClr val="000000"/>
                    </a:solidFill>
                    <a:effectLst/>
                    <a:latin typeface="Helvetica Neue" panose="02000503000000020004" pitchFamily="2" charset="0"/>
                  </a:rPr>
                </a:br>
                <a:r>
                  <a:rPr lang="ru-RU" sz="1400" dirty="0">
                    <a:solidFill>
                      <a:srgbClr val="000000"/>
                    </a:solidFill>
                    <a:latin typeface="Helvetica Neue" panose="02000503000000020004" pitchFamily="2" charset="0"/>
                  </a:rPr>
                  <a:t>Из состояния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𝑆</m:t>
                        </m:r>
                      </m:e>
                      <m:sub>
                        <m:r>
                          <a:rPr lang="en-US" sz="1400" b="0" i="1" smtClean="0">
                            <a:solidFill>
                              <a:srgbClr val="000000"/>
                            </a:solidFill>
                            <a:latin typeface="Cambria Math" panose="02040503050406030204" pitchFamily="18" charset="0"/>
                          </a:rPr>
                          <m:t>𝑡</m:t>
                        </m:r>
                      </m:sub>
                    </m:sSub>
                  </m:oMath>
                </a14:m>
                <a:r>
                  <a:rPr lang="ru-RU" sz="1400" dirty="0">
                    <a:solidFill>
                      <a:srgbClr val="000000"/>
                    </a:solidFill>
                    <a:latin typeface="Helvetica Neue" panose="02000503000000020004" pitchFamily="2" charset="0"/>
                  </a:rPr>
                  <a:t> действуем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𝐴</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𝜋</m:t>
                    </m:r>
                    <m:r>
                      <a:rPr lang="en-US" sz="1400" b="0" i="1" smtClean="0">
                        <a:solidFill>
                          <a:srgbClr val="000000"/>
                        </a:solidFill>
                        <a:latin typeface="Cambria Math" panose="02040503050406030204" pitchFamily="18" charset="0"/>
                        <a:ea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oMath>
                </a14:m>
                <a:r>
                  <a:rPr lang="en-US" sz="1400" b="0" i="0" u="none" strike="noStrike" dirty="0">
                    <a:solidFill>
                      <a:srgbClr val="000000"/>
                    </a:solidFill>
                    <a:effectLst/>
                    <a:latin typeface="Helvetica Neue" panose="02000503000000020004" pitchFamily="2" charset="0"/>
                  </a:rPr>
                  <a:t>, </a:t>
                </a:r>
                <a:r>
                  <a:rPr lang="ru-RU" sz="1400" b="0" i="0" u="none" strike="noStrike" dirty="0">
                    <a:solidFill>
                      <a:srgbClr val="000000"/>
                    </a:solidFill>
                    <a:effectLst/>
                    <a:latin typeface="Helvetica Neue" panose="02000503000000020004" pitchFamily="2" charset="0"/>
                  </a:rPr>
                  <a:t>где </a:t>
                </a:r>
                <a14:m>
                  <m:oMath xmlns:m="http://schemas.openxmlformats.org/officeDocument/2006/math">
                    <m:r>
                      <a:rPr lang="en-US" sz="1400" b="0" i="1" u="none" strike="noStrike" smtClean="0">
                        <a:solidFill>
                          <a:srgbClr val="000000"/>
                        </a:solidFill>
                        <a:effectLst/>
                        <a:latin typeface="Cambria Math" panose="02040503050406030204" pitchFamily="18" charset="0"/>
                      </a:rPr>
                      <m:t>𝜋</m:t>
                    </m:r>
                  </m:oMath>
                </a14:m>
                <a:r>
                  <a:rPr lang="en-US" sz="1400" b="0" i="0" u="none" strike="noStrike" dirty="0">
                    <a:solidFill>
                      <a:srgbClr val="000000"/>
                    </a:solidFill>
                    <a:effectLst/>
                    <a:latin typeface="Helvetica Neue" panose="02000503000000020004" pitchFamily="2" charset="0"/>
                  </a:rPr>
                  <a:t> </a:t>
                </a:r>
                <a:r>
                  <a:rPr lang="ru-RU" sz="1400" b="0" i="0" u="none" strike="noStrike" dirty="0">
                    <a:solidFill>
                      <a:srgbClr val="000000"/>
                    </a:solidFill>
                    <a:effectLst/>
                    <a:latin typeface="Helvetica Neue" panose="02000503000000020004" pitchFamily="2" charset="0"/>
                  </a:rPr>
                  <a:t>- </a:t>
                </a:r>
                <a14:m>
                  <m:oMath xmlns:m="http://schemas.openxmlformats.org/officeDocument/2006/math">
                    <m:r>
                      <a:rPr lang="en-US" sz="1400" b="0" i="1" u="none" strike="noStrike" smtClean="0">
                        <a:solidFill>
                          <a:srgbClr val="000000"/>
                        </a:solidFill>
                        <a:effectLst/>
                        <a:latin typeface="Cambria Math" panose="02040503050406030204" pitchFamily="18" charset="0"/>
                        <a:ea typeface="Cambria Math" panose="02040503050406030204" pitchFamily="18" charset="0"/>
                      </a:rPr>
                      <m:t>𝜀</m:t>
                    </m:r>
                  </m:oMath>
                </a14:m>
                <a:r>
                  <a:rPr lang="en-US" sz="1400" b="0" i="0" u="none" strike="noStrike" dirty="0">
                    <a:solidFill>
                      <a:srgbClr val="000000"/>
                    </a:solidFill>
                    <a:effectLst/>
                    <a:latin typeface="Helvetica Neue" panose="02000503000000020004" pitchFamily="2" charset="0"/>
                  </a:rPr>
                  <a:t>-</a:t>
                </a:r>
                <a:r>
                  <a:rPr lang="ru-RU" sz="1400" b="0" i="0" u="none" strike="noStrike" dirty="0">
                    <a:solidFill>
                      <a:srgbClr val="000000"/>
                    </a:solidFill>
                    <a:effectLst/>
                    <a:latin typeface="Helvetica Neue" panose="02000503000000020004" pitchFamily="2" charset="0"/>
                  </a:rPr>
                  <a:t>жадная политика, получаем награду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𝑡</m:t>
                        </m:r>
                      </m:sub>
                    </m:sSub>
                  </m:oMath>
                </a14:m>
                <a:r>
                  <a:rPr lang="ru-RU" sz="1400" b="0" i="0" u="none" strike="noStrike" dirty="0">
                    <a:solidFill>
                      <a:srgbClr val="000000"/>
                    </a:solidFill>
                    <a:effectLst/>
                    <a:latin typeface="Helvetica Neue" panose="02000503000000020004" pitchFamily="2" charset="0"/>
                  </a:rPr>
                  <a:t> и переходим в состояние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r>
                          <a:rPr lang="ru-RU" sz="1400" b="0" i="1" smtClean="0">
                            <a:solidFill>
                              <a:srgbClr val="000000"/>
                            </a:solidFill>
                            <a:latin typeface="Cambria Math" panose="02040503050406030204" pitchFamily="18" charset="0"/>
                          </a:rPr>
                          <m:t>+1</m:t>
                        </m:r>
                      </m:sub>
                    </m:sSub>
                  </m:oMath>
                </a14:m>
                <a:r>
                  <a:rPr lang="ru-RU" sz="1400" b="0" i="0" u="none" strike="noStrike" dirty="0">
                    <a:solidFill>
                      <a:srgbClr val="000000"/>
                    </a:solidFill>
                    <a:effectLst/>
                    <a:latin typeface="Helvetica Neue" panose="02000503000000020004" pitchFamily="2" charset="0"/>
                  </a:rPr>
                  <a:t>. Сохраняем набор в память: </a:t>
                </a:r>
                <a14:m>
                  <m:oMath xmlns:m="http://schemas.openxmlformats.org/officeDocument/2006/math">
                    <m:d>
                      <m:dPr>
                        <m:ctrlPr>
                          <a:rPr lang="en-US" sz="1400" b="0" i="1" u="none" strike="noStrike" smtClean="0">
                            <a:solidFill>
                              <a:srgbClr val="000000"/>
                            </a:solidFill>
                            <a:effectLst/>
                            <a:latin typeface="Cambria Math" panose="02040503050406030204" pitchFamily="18" charset="0"/>
                          </a:rPr>
                        </m:ctrlPr>
                      </m:dPr>
                      <m:e>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𝐴</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r>
                              <a:rPr lang="en-US" sz="1400" b="0" i="1" smtClean="0">
                                <a:solidFill>
                                  <a:srgbClr val="000000"/>
                                </a:solidFill>
                                <a:latin typeface="Cambria Math" panose="02040503050406030204" pitchFamily="18" charset="0"/>
                              </a:rPr>
                              <m:t>+1</m:t>
                            </m:r>
                          </m:sub>
                        </m:sSub>
                      </m:e>
                    </m:d>
                  </m:oMath>
                </a14:m>
                <a:r>
                  <a:rPr lang="ru-RU" sz="14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Обучаем сеть:</a:t>
                </a:r>
                <a:endParaRPr lang="en-US" sz="20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Получаем из памяти выборку</a:t>
                </a:r>
                <a14:m>
                  <m:oMath xmlns:m="http://schemas.openxmlformats.org/officeDocument/2006/math">
                    <m:d>
                      <m:dPr>
                        <m:ctrlPr>
                          <a:rPr lang="ru-RU" sz="1400" i="1">
                            <a:solidFill>
                              <a:srgbClr val="000000"/>
                            </a:solidFill>
                            <a:latin typeface="Cambria Math" panose="02040503050406030204" pitchFamily="18" charset="0"/>
                          </a:rPr>
                        </m:ctrlPr>
                      </m:dPr>
                      <m:e>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Sup>
                          <m:sSubSupPr>
                            <m:ctrlPr>
                              <a:rPr lang="en-US"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e>
                    </m:d>
                  </m:oMath>
                </a14:m>
                <a:endParaRPr lang="en-US" sz="14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Обновляем </a:t>
                </a:r>
                <a:r>
                  <a:rPr lang="ru-RU" sz="1400" dirty="0" err="1">
                    <a:solidFill>
                      <a:srgbClr val="000000"/>
                    </a:solidFill>
                    <a:latin typeface="Helvetica Neue" panose="02000503000000020004" pitchFamily="2" charset="0"/>
                  </a:rPr>
                  <a:t>таргеты</a:t>
                </a:r>
                <a:r>
                  <a:rPr lang="ru-RU" sz="1400" dirty="0">
                    <a:solidFill>
                      <a:srgbClr val="000000"/>
                    </a:solidFill>
                    <a:latin typeface="Helvetica Neue" panose="02000503000000020004" pitchFamily="2" charset="0"/>
                  </a:rPr>
                  <a:t>: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m>
                          <m:mPr>
                            <m:mcs>
                              <m:mc>
                                <m:mcPr>
                                  <m:count m:val="2"/>
                                  <m:mcJc m:val="center"/>
                                </m:mcPr>
                              </m:mc>
                            </m:mcs>
                            <m:ctrlPr>
                              <a:rPr lang="en-US" sz="1400" b="0" i="1" smtClean="0">
                                <a:solidFill>
                                  <a:srgbClr val="000000"/>
                                </a:solidFill>
                                <a:latin typeface="Cambria Math" panose="02040503050406030204" pitchFamily="18" charset="0"/>
                              </a:rPr>
                            </m:ctrlPr>
                          </m:mP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e>
                            <m:e>
                              <m:r>
                                <a:rPr lang="en-US" sz="1400" b="0" i="1" smtClean="0">
                                  <a:solidFill>
                                    <a:srgbClr val="000000"/>
                                  </a:solidFill>
                                  <a:latin typeface="Cambria Math" panose="02040503050406030204" pitchFamily="18" charset="0"/>
                                </a:rPr>
                                <m:t>𝑖𝑓</m:t>
                              </m:r>
                              <m:r>
                                <a:rPr lang="ru-RU" sz="1400" i="1">
                                  <a:solidFill>
                                    <a:srgbClr val="000000"/>
                                  </a:solidFill>
                                  <a:latin typeface="Cambria Math" panose="02040503050406030204" pitchFamily="18" charset="0"/>
                                </a:rPr>
                                <m:t> </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m:rPr>
                                  <m:brk m:alnAt="7"/>
                                </m:rPr>
                                <a:rPr lang="en-US" sz="1400" i="1">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𝑓𝑖𝑛𝑎𝑙</m:t>
                              </m:r>
                            </m:e>
                          </m:m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ru-RU"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𝛾</m:t>
                              </m:r>
                              <m:func>
                                <m:funcPr>
                                  <m:ctrlPr>
                                    <a:rPr lang="en-US" sz="1400" b="0" i="1" smtClean="0">
                                      <a:solidFill>
                                        <a:srgbClr val="000000"/>
                                      </a:solidFill>
                                      <a:latin typeface="Cambria Math" panose="02040503050406030204" pitchFamily="18" charset="0"/>
                                    </a:rPr>
                                  </m:ctrlPr>
                                </m:funcPr>
                                <m:fName>
                                  <m:limLow>
                                    <m:limLowPr>
                                      <m:ctrlPr>
                                        <a:rPr lang="en-US" sz="1400" b="0" i="1" smtClean="0">
                                          <a:solidFill>
                                            <a:srgbClr val="000000"/>
                                          </a:solidFill>
                                          <a:latin typeface="Cambria Math" panose="02040503050406030204" pitchFamily="18" charset="0"/>
                                        </a:rPr>
                                      </m:ctrlPr>
                                    </m:limLowPr>
                                    <m:e>
                                      <m:r>
                                        <m:rPr>
                                          <m:sty m:val="p"/>
                                        </m:rPr>
                                        <a:rPr lang="en-US" sz="1400" b="0" i="0" smtClean="0">
                                          <a:solidFill>
                                            <a:srgbClr val="000000"/>
                                          </a:solidFill>
                                          <a:latin typeface="Cambria Math" panose="02040503050406030204" pitchFamily="18" charset="0"/>
                                        </a:rPr>
                                        <m:t>max</m:t>
                                      </m:r>
                                    </m:e>
                                    <m:lim>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lim>
                                  </m:limLow>
                                </m:fName>
                                <m:e>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r>
                                        <a:rPr lang="en-US" sz="1400" b="0" i="1" smtClean="0">
                                          <a:solidFill>
                                            <a:srgbClr val="000000"/>
                                          </a:solidFill>
                                          <a:latin typeface="Cambria Math" panose="02040503050406030204" pitchFamily="18" charset="0"/>
                                        </a:rPr>
                                        <m:t>𝜃</m:t>
                                      </m:r>
                                    </m:sup>
                                  </m:sSup>
                                </m:e>
                              </m:func>
                              <m:r>
                                <a:rPr lang="en-US" sz="1400" b="0" i="1" smtClean="0">
                                  <a:solidFill>
                                    <a:srgbClr val="000000"/>
                                  </a:solidFill>
                                  <a:latin typeface="Cambria Math" panose="02040503050406030204" pitchFamily="18" charset="0"/>
                                </a:rPr>
                                <m:t>(</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𝑜𝑡h𝑒𝑟𝑤𝑖𝑠𝑒</m:t>
                              </m:r>
                            </m:e>
                          </m:mr>
                        </m:m>
                      </m:e>
                    </m:d>
                  </m:oMath>
                </a14:m>
                <a:endParaRPr lang="en-US" sz="1800" b="0" i="0" u="none" strike="noStrike" dirty="0">
                  <a:solidFill>
                    <a:srgbClr val="000000"/>
                  </a:solidFill>
                  <a:effectLst/>
                  <a:latin typeface="Helvetica Neue" panose="02000503000000020004" pitchFamily="2" charset="0"/>
                </a:endParaRPr>
              </a:p>
              <a:p>
                <a:pPr lvl="1"/>
                <a:r>
                  <a:rPr lang="ru-RU" sz="1400" dirty="0">
                    <a:solidFill>
                      <a:srgbClr val="000000"/>
                    </a:solidFill>
                  </a:rPr>
                  <a:t>Считаем ощибку и обновляем веса  </a:t>
                </a:r>
                <a14:m>
                  <m:oMath xmlns:m="http://schemas.openxmlformats.org/officeDocument/2006/math">
                    <m:m>
                      <m:mPr>
                        <m:mcs>
                          <m:mc>
                            <m:mcPr>
                              <m:count m:val="1"/>
                              <m:mcJc m:val="center"/>
                            </m:mcPr>
                          </m:mc>
                        </m:mcs>
                        <m:ctrlPr>
                          <a:rPr lang="ru-RU" sz="1400" i="1" smtClean="0">
                            <a:solidFill>
                              <a:srgbClr val="000000"/>
                            </a:solidFill>
                            <a:latin typeface="Cambria Math" panose="02040503050406030204" pitchFamily="18" charset="0"/>
                          </a:rPr>
                        </m:ctrlPr>
                      </m:mPr>
                      <m:mr>
                        <m:e>
                          <m:r>
                            <a:rPr lang="en-US" sz="1400" i="1">
                              <a:solidFill>
                                <a:srgbClr val="000000"/>
                              </a:solidFill>
                              <a:latin typeface="Cambria Math" panose="02040503050406030204" pitchFamily="18" charset="0"/>
                            </a:rPr>
                            <m:t>𝐿𝑜𝑠𝑠</m:t>
                          </m:r>
                          <m:d>
                            <m:dPr>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𝜃</m:t>
                              </m:r>
                            </m:e>
                          </m:d>
                          <m:r>
                            <a:rPr lang="en-US" sz="1400" i="1">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𝑦</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𝑄</m:t>
                                      </m:r>
                                    </m:e>
                                    <m:sup>
                                      <m:r>
                                        <a:rPr lang="en-US" sz="1400" i="1">
                                          <a:solidFill>
                                            <a:srgbClr val="000000"/>
                                          </a:solidFill>
                                          <a:latin typeface="Cambria Math" panose="02040503050406030204" pitchFamily="18" charset="0"/>
                                        </a:rPr>
                                        <m:t>𝜃</m:t>
                                      </m:r>
                                    </m:sup>
                                  </m:sSup>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e>
                              </m:d>
                            </m:e>
                            <m:sup>
                              <m:r>
                                <a:rPr lang="en-US" sz="1400" i="1">
                                  <a:solidFill>
                                    <a:srgbClr val="000000"/>
                                  </a:solidFill>
                                  <a:latin typeface="Cambria Math" panose="02040503050406030204" pitchFamily="18" charset="0"/>
                                </a:rPr>
                                <m:t>2</m:t>
                              </m:r>
                            </m:sup>
                          </m:sSup>
                        </m:e>
                      </m:mr>
                      <m:mr>
                        <m:e>
                          <m:r>
                            <a:rPr lang="en-US" sz="1400" i="1">
                              <a:solidFill>
                                <a:srgbClr val="000000"/>
                              </a:solidFill>
                              <a:latin typeface="Cambria Math" panose="02040503050406030204" pitchFamily="18" charset="0"/>
                            </a:rPr>
                            <m:t>𝜃</m:t>
                          </m:r>
                          <m:r>
                            <a:rPr lang="en-US" sz="1400" i="1">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ea typeface="Cambria Math" panose="02040503050406030204" pitchFamily="18" charset="0"/>
                            </a:rPr>
                            <m:t>𝜃</m:t>
                          </m:r>
                          <m:r>
                            <a:rPr lang="en-US" sz="1400" i="1">
                              <a:solidFill>
                                <a:srgbClr val="000000"/>
                              </a:solidFill>
                              <a:latin typeface="Cambria Math" panose="02040503050406030204" pitchFamily="18" charset="0"/>
                              <a:ea typeface="Cambria Math" panose="02040503050406030204" pitchFamily="18" charset="0"/>
                            </a:rPr>
                            <m:t> −</m:t>
                          </m:r>
                          <m:r>
                            <a:rPr lang="en-US" sz="1400" i="1">
                              <a:solidFill>
                                <a:srgbClr val="000000"/>
                              </a:solidFill>
                              <a:latin typeface="Cambria Math" panose="02040503050406030204" pitchFamily="18" charset="0"/>
                              <a:ea typeface="Cambria Math" panose="02040503050406030204" pitchFamily="18" charset="0"/>
                            </a:rPr>
                            <m:t>𝛼</m:t>
                          </m:r>
                          <m:sSub>
                            <m:sSubPr>
                              <m:ctrlPr>
                                <a:rPr lang="en-US" sz="1400" i="1">
                                  <a:solidFill>
                                    <a:srgbClr val="000000"/>
                                  </a:solidFill>
                                  <a:latin typeface="Cambria Math" panose="02040503050406030204" pitchFamily="18" charset="0"/>
                                  <a:ea typeface="Cambria Math" panose="02040503050406030204" pitchFamily="18" charset="0"/>
                                </a:rPr>
                              </m:ctrlPr>
                            </m:sSubPr>
                            <m:e>
                              <m:r>
                                <m:rPr>
                                  <m:sty m:val="p"/>
                                </m:rPr>
                                <a:rPr lang="en-US" sz="1400" i="1">
                                  <a:solidFill>
                                    <a:srgbClr val="000000"/>
                                  </a:solidFill>
                                  <a:latin typeface="Cambria Math" panose="02040503050406030204" pitchFamily="18" charset="0"/>
                                  <a:ea typeface="Cambria Math" panose="02040503050406030204" pitchFamily="18" charset="0"/>
                                </a:rPr>
                                <m:t>∇</m:t>
                              </m:r>
                            </m:e>
                            <m:sub>
                              <m:r>
                                <a:rPr lang="en-US" sz="1400" i="1">
                                  <a:solidFill>
                                    <a:srgbClr val="000000"/>
                                  </a:solidFill>
                                  <a:latin typeface="Cambria Math" panose="02040503050406030204" pitchFamily="18" charset="0"/>
                                  <a:ea typeface="Cambria Math" panose="02040503050406030204" pitchFamily="18" charset="0"/>
                                </a:rPr>
                                <m:t>𝜃</m:t>
                              </m:r>
                            </m:sub>
                          </m:sSub>
                          <m:r>
                            <a:rPr lang="en-US" sz="1400" i="1">
                              <a:solidFill>
                                <a:srgbClr val="000000"/>
                              </a:solidFill>
                              <a:latin typeface="Cambria Math" panose="02040503050406030204" pitchFamily="18" charset="0"/>
                              <a:ea typeface="Cambria Math" panose="02040503050406030204" pitchFamily="18" charset="0"/>
                            </a:rPr>
                            <m:t>𝐿𝑜𝑠𝑠</m:t>
                          </m:r>
                          <m:r>
                            <a:rPr lang="en-US" sz="1400" i="1">
                              <a:solidFill>
                                <a:srgbClr val="000000"/>
                              </a:solidFill>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ea typeface="Cambria Math" panose="02040503050406030204" pitchFamily="18" charset="0"/>
                            </a:rPr>
                            <m:t>𝜃</m:t>
                          </m:r>
                          <m:r>
                            <a:rPr lang="en-US" sz="1400" i="1">
                              <a:solidFill>
                                <a:srgbClr val="000000"/>
                              </a:solidFill>
                              <a:latin typeface="Cambria Math" panose="02040503050406030204" pitchFamily="18" charset="0"/>
                              <a:ea typeface="Cambria Math" panose="02040503050406030204" pitchFamily="18" charset="0"/>
                            </a:rPr>
                            <m:t>)</m:t>
                          </m:r>
                        </m:e>
                      </m:mr>
                    </m:m>
                  </m:oMath>
                </a14:m>
                <a:endParaRPr lang="ru-RU" sz="1400" b="0" i="0" u="none" strike="noStrike" dirty="0">
                  <a:solidFill>
                    <a:srgbClr val="000000"/>
                  </a:solidFill>
                  <a:effectLst/>
                  <a:latin typeface="Helvetica Neue" panose="02000503000000020004" pitchFamily="2" charset="0"/>
                </a:endParaRPr>
              </a:p>
            </p:txBody>
          </p:sp>
        </mc:Choice>
        <mc:Fallback>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965426"/>
              </a:xfrm>
              <a:prstGeom prst="rect">
                <a:avLst/>
              </a:prstGeom>
              <a:blipFill>
                <a:blip r:embed="rId3"/>
                <a:stretch>
                  <a:fillRect b="-34505"/>
                </a:stretch>
              </a:blipFill>
            </p:spPr>
            <p:txBody>
              <a:bodyPr/>
              <a:lstStyle/>
              <a:p>
                <a:r>
                  <a:rPr lang="en-TR">
                    <a:noFill/>
                  </a:rPr>
                  <a:t> </a:t>
                </a:r>
              </a:p>
            </p:txBody>
          </p:sp>
        </mc:Fallback>
      </mc:AlternateContent>
    </p:spTree>
    <p:extLst>
      <p:ext uri="{BB962C8B-B14F-4D97-AF65-F5344CB8AC3E}">
        <p14:creationId xmlns:p14="http://schemas.microsoft.com/office/powerpoint/2010/main" val="2823371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A25A-D3F2-3B4D-A9A0-5C22E4D0513B}"/>
              </a:ext>
            </a:extLst>
          </p:cNvPr>
          <p:cNvSpPr>
            <a:spLocks noGrp="1"/>
          </p:cNvSpPr>
          <p:nvPr>
            <p:ph type="title"/>
          </p:nvPr>
        </p:nvSpPr>
        <p:spPr/>
        <p:txBody>
          <a:bodyPr/>
          <a:lstStyle/>
          <a:p>
            <a:r>
              <a:rPr lang="en-US" dirty="0"/>
              <a:t>DQN</a:t>
            </a:r>
            <a:endParaRPr lang="en-TR" dirty="0"/>
          </a:p>
        </p:txBody>
      </p:sp>
      <p:sp>
        <p:nvSpPr>
          <p:cNvPr id="3" name="Text Placeholder 2">
            <a:extLst>
              <a:ext uri="{FF2B5EF4-FFF2-40B4-BE49-F238E27FC236}">
                <a16:creationId xmlns:a16="http://schemas.microsoft.com/office/drawing/2014/main" id="{93E9CF7D-7F7A-184D-9A8C-02EC60BC3FA9}"/>
              </a:ext>
            </a:extLst>
          </p:cNvPr>
          <p:cNvSpPr>
            <a:spLocks noGrp="1"/>
          </p:cNvSpPr>
          <p:nvPr>
            <p:ph type="body" idx="1"/>
          </p:nvPr>
        </p:nvSpPr>
        <p:spPr/>
        <p:txBody>
          <a:bodyPr/>
          <a:lstStyle/>
          <a:p>
            <a:r>
              <a:rPr lang="ru-RU" dirty="0" err="1"/>
              <a:t>Реплай</a:t>
            </a:r>
            <a:r>
              <a:rPr lang="ru-RU" dirty="0"/>
              <a:t> </a:t>
            </a:r>
            <a:r>
              <a:rPr lang="ru-RU" dirty="0" err="1"/>
              <a:t>буффер</a:t>
            </a:r>
            <a:endParaRPr lang="ru-RU" dirty="0"/>
          </a:p>
          <a:p>
            <a:r>
              <a:rPr lang="ru-RU" dirty="0"/>
              <a:t>Мягкое обновление сети</a:t>
            </a:r>
            <a:endParaRPr lang="en-TR" dirty="0"/>
          </a:p>
        </p:txBody>
      </p:sp>
    </p:spTree>
    <p:extLst>
      <p:ext uri="{BB962C8B-B14F-4D97-AF65-F5344CB8AC3E}">
        <p14:creationId xmlns:p14="http://schemas.microsoft.com/office/powerpoint/2010/main" val="2529025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en-US" dirty="0"/>
              <a:t>StableBaseline3</a:t>
            </a:r>
            <a:endParaRPr lang="en-TR" dirty="0"/>
          </a:p>
        </p:txBody>
      </p:sp>
      <p:sp>
        <p:nvSpPr>
          <p:cNvPr id="2" name="Subtitle 1">
            <a:extLst>
              <a:ext uri="{FF2B5EF4-FFF2-40B4-BE49-F238E27FC236}">
                <a16:creationId xmlns:a16="http://schemas.microsoft.com/office/drawing/2014/main" id="{BD0035C5-9C37-BA4C-9D86-6BB0AF5D04FE}"/>
              </a:ext>
            </a:extLst>
          </p:cNvPr>
          <p:cNvSpPr>
            <a:spLocks noGrp="1"/>
          </p:cNvSpPr>
          <p:nvPr>
            <p:ph type="subTitle" idx="1"/>
          </p:nvPr>
        </p:nvSpPr>
        <p:spPr>
          <a:xfrm>
            <a:off x="228174" y="1060331"/>
            <a:ext cx="8226300" cy="3455100"/>
          </a:xfrm>
        </p:spPr>
        <p:txBody>
          <a:bodyPr/>
          <a:lstStyle/>
          <a:p>
            <a:r>
              <a:rPr lang="en-US" b="1" dirty="0">
                <a:solidFill>
                  <a:srgbClr val="007020"/>
                </a:solidFill>
                <a:effectLst/>
              </a:rPr>
              <a:t>import</a:t>
            </a:r>
            <a:r>
              <a:rPr lang="en-US" dirty="0"/>
              <a:t> </a:t>
            </a:r>
            <a:r>
              <a:rPr lang="en-US" b="1" dirty="0">
                <a:solidFill>
                  <a:srgbClr val="0E84B5"/>
                </a:solidFill>
                <a:effectLst/>
              </a:rPr>
              <a:t>gymnasium</a:t>
            </a:r>
            <a:r>
              <a:rPr lang="en-US" dirty="0"/>
              <a:t> </a:t>
            </a:r>
            <a:r>
              <a:rPr lang="en-US" b="1" dirty="0">
                <a:solidFill>
                  <a:srgbClr val="007020"/>
                </a:solidFill>
                <a:effectLst/>
              </a:rPr>
              <a:t>as</a:t>
            </a:r>
            <a:r>
              <a:rPr lang="en-US" dirty="0"/>
              <a:t> </a:t>
            </a:r>
            <a:r>
              <a:rPr lang="en-US" b="1" dirty="0">
                <a:solidFill>
                  <a:srgbClr val="0E84B5"/>
                </a:solidFill>
                <a:effectLst/>
              </a:rPr>
              <a:t>gym</a:t>
            </a:r>
            <a:r>
              <a:rPr lang="en-US" dirty="0"/>
              <a:t> </a:t>
            </a:r>
          </a:p>
          <a:p>
            <a:r>
              <a:rPr lang="en-US" b="1" dirty="0">
                <a:solidFill>
                  <a:srgbClr val="007020"/>
                </a:solidFill>
                <a:effectLst/>
              </a:rPr>
              <a:t>from</a:t>
            </a:r>
            <a:r>
              <a:rPr lang="en-US" dirty="0"/>
              <a:t> </a:t>
            </a:r>
            <a:r>
              <a:rPr lang="en-US" b="1" dirty="0">
                <a:solidFill>
                  <a:srgbClr val="0E84B5"/>
                </a:solidFill>
                <a:effectLst/>
              </a:rPr>
              <a:t>stable_baselines3</a:t>
            </a:r>
            <a:r>
              <a:rPr lang="en-US" dirty="0"/>
              <a:t> </a:t>
            </a:r>
            <a:r>
              <a:rPr lang="en-US" b="1" dirty="0">
                <a:solidFill>
                  <a:srgbClr val="007020"/>
                </a:solidFill>
                <a:effectLst/>
              </a:rPr>
              <a:t>import</a:t>
            </a:r>
            <a:r>
              <a:rPr lang="en-US" dirty="0"/>
              <a:t> </a:t>
            </a:r>
            <a:r>
              <a:rPr lang="en-US" dirty="0">
                <a:effectLst/>
              </a:rPr>
              <a:t>D</a:t>
            </a:r>
            <a:r>
              <a:rPr lang="en-US" dirty="0"/>
              <a:t>QN </a:t>
            </a:r>
          </a:p>
          <a:p>
            <a:endParaRPr lang="en-US" dirty="0">
              <a:effectLst/>
            </a:endParaRPr>
          </a:p>
          <a:p>
            <a:r>
              <a:rPr lang="en-US" dirty="0">
                <a:effectLst/>
              </a:rPr>
              <a:t>env</a:t>
            </a:r>
            <a:r>
              <a:rPr lang="en-US" dirty="0"/>
              <a:t> </a:t>
            </a:r>
            <a:r>
              <a:rPr lang="en-US" dirty="0">
                <a:solidFill>
                  <a:srgbClr val="666666"/>
                </a:solidFill>
                <a:effectLst/>
              </a:rPr>
              <a:t>=</a:t>
            </a:r>
            <a:r>
              <a:rPr lang="en-US" dirty="0"/>
              <a:t> </a:t>
            </a:r>
            <a:r>
              <a:rPr lang="en-US" dirty="0" err="1">
                <a:effectLst/>
              </a:rPr>
              <a:t>gym</a:t>
            </a:r>
            <a:r>
              <a:rPr lang="en-US" dirty="0" err="1">
                <a:solidFill>
                  <a:srgbClr val="666666"/>
                </a:solidFill>
                <a:effectLst/>
              </a:rPr>
              <a:t>.</a:t>
            </a:r>
            <a:r>
              <a:rPr lang="en-US" dirty="0" err="1">
                <a:effectLst/>
              </a:rPr>
              <a:t>make</a:t>
            </a:r>
            <a:r>
              <a:rPr lang="en-US" dirty="0">
                <a:effectLst/>
              </a:rPr>
              <a:t>(</a:t>
            </a:r>
            <a:r>
              <a:rPr lang="en-US" dirty="0">
                <a:solidFill>
                  <a:srgbClr val="4070A0"/>
                </a:solidFill>
                <a:effectLst/>
              </a:rPr>
              <a:t>"CartPole-v1"</a:t>
            </a:r>
            <a:r>
              <a:rPr lang="en-US" dirty="0">
                <a:effectLst/>
              </a:rPr>
              <a:t>)</a:t>
            </a:r>
            <a:r>
              <a:rPr lang="en-US" dirty="0"/>
              <a:t> </a:t>
            </a:r>
          </a:p>
          <a:p>
            <a:r>
              <a:rPr lang="en-US" dirty="0">
                <a:effectLst/>
              </a:rPr>
              <a:t>model</a:t>
            </a:r>
            <a:r>
              <a:rPr lang="en-US" dirty="0"/>
              <a:t> </a:t>
            </a:r>
            <a:r>
              <a:rPr lang="en-US" dirty="0">
                <a:solidFill>
                  <a:srgbClr val="666666"/>
                </a:solidFill>
                <a:effectLst/>
              </a:rPr>
              <a:t>=</a:t>
            </a:r>
            <a:r>
              <a:rPr lang="en-US" dirty="0"/>
              <a:t> </a:t>
            </a:r>
            <a:r>
              <a:rPr lang="en-US" dirty="0">
                <a:effectLst/>
              </a:rPr>
              <a:t>DQN(</a:t>
            </a:r>
            <a:r>
              <a:rPr lang="en-US" dirty="0">
                <a:solidFill>
                  <a:srgbClr val="4070A0"/>
                </a:solidFill>
                <a:effectLst/>
              </a:rPr>
              <a:t>"</a:t>
            </a:r>
            <a:r>
              <a:rPr lang="en-US" dirty="0" err="1">
                <a:solidFill>
                  <a:srgbClr val="4070A0"/>
                </a:solidFill>
                <a:effectLst/>
              </a:rPr>
              <a:t>MlpPolicy</a:t>
            </a:r>
            <a:r>
              <a:rPr lang="en-US" dirty="0">
                <a:solidFill>
                  <a:srgbClr val="4070A0"/>
                </a:solidFill>
                <a:effectLst/>
              </a:rPr>
              <a:t>"</a:t>
            </a:r>
            <a:r>
              <a:rPr lang="en-US" dirty="0">
                <a:effectLst/>
              </a:rPr>
              <a:t>,</a:t>
            </a:r>
            <a:r>
              <a:rPr lang="en-US" dirty="0"/>
              <a:t> </a:t>
            </a:r>
            <a:r>
              <a:rPr lang="en-US" dirty="0">
                <a:effectLst/>
              </a:rPr>
              <a:t>env,</a:t>
            </a:r>
            <a:r>
              <a:rPr lang="en-US" dirty="0"/>
              <a:t> </a:t>
            </a:r>
            <a:r>
              <a:rPr lang="en-US" dirty="0">
                <a:effectLst/>
              </a:rPr>
              <a:t>verbose</a:t>
            </a:r>
            <a:r>
              <a:rPr lang="en-US" dirty="0">
                <a:solidFill>
                  <a:srgbClr val="666666"/>
                </a:solidFill>
                <a:effectLst/>
              </a:rPr>
              <a:t>=</a:t>
            </a:r>
            <a:r>
              <a:rPr lang="en-US" dirty="0">
                <a:solidFill>
                  <a:srgbClr val="208050"/>
                </a:solidFill>
                <a:effectLst/>
              </a:rPr>
              <a:t>1</a:t>
            </a:r>
            <a:r>
              <a:rPr lang="en-US" dirty="0">
                <a:effectLst/>
              </a:rPr>
              <a:t>)</a:t>
            </a:r>
          </a:p>
          <a:p>
            <a:r>
              <a:rPr lang="en-US" dirty="0" err="1">
                <a:effectLst/>
              </a:rPr>
              <a:t>model</a:t>
            </a:r>
            <a:r>
              <a:rPr lang="en-US" dirty="0" err="1">
                <a:solidFill>
                  <a:srgbClr val="666666"/>
                </a:solidFill>
                <a:effectLst/>
              </a:rPr>
              <a:t>.</a:t>
            </a:r>
            <a:r>
              <a:rPr lang="en-US" dirty="0" err="1">
                <a:effectLst/>
              </a:rPr>
              <a:t>learn</a:t>
            </a:r>
            <a:r>
              <a:rPr lang="en-US" dirty="0">
                <a:effectLst/>
              </a:rPr>
              <a:t>(</a:t>
            </a:r>
            <a:r>
              <a:rPr lang="en-US" dirty="0" err="1">
                <a:effectLst/>
              </a:rPr>
              <a:t>total_timesteps</a:t>
            </a:r>
            <a:r>
              <a:rPr lang="en-US" dirty="0">
                <a:solidFill>
                  <a:srgbClr val="666666"/>
                </a:solidFill>
                <a:effectLst/>
              </a:rPr>
              <a:t>=</a:t>
            </a:r>
            <a:r>
              <a:rPr lang="en-US" dirty="0">
                <a:solidFill>
                  <a:srgbClr val="208050"/>
                </a:solidFill>
                <a:effectLst/>
              </a:rPr>
              <a:t>10000</a:t>
            </a:r>
            <a:r>
              <a:rPr lang="en-US" dirty="0">
                <a:effectLst/>
              </a:rPr>
              <a:t>,</a:t>
            </a:r>
            <a:r>
              <a:rPr lang="en-US" dirty="0"/>
              <a:t> </a:t>
            </a:r>
          </a:p>
          <a:p>
            <a:pPr>
              <a:tabLst>
                <a:tab pos="1111250" algn="l"/>
              </a:tabLst>
            </a:pPr>
            <a:r>
              <a:rPr lang="en-US" dirty="0">
                <a:effectLst/>
              </a:rPr>
              <a:t>		</a:t>
            </a:r>
            <a:r>
              <a:rPr lang="en-US" dirty="0" err="1">
                <a:effectLst/>
              </a:rPr>
              <a:t>log_interval</a:t>
            </a:r>
            <a:r>
              <a:rPr lang="en-US" dirty="0">
                <a:solidFill>
                  <a:srgbClr val="666666"/>
                </a:solidFill>
                <a:effectLst/>
              </a:rPr>
              <a:t>=</a:t>
            </a:r>
            <a:r>
              <a:rPr lang="en-US" dirty="0">
                <a:solidFill>
                  <a:srgbClr val="208050"/>
                </a:solidFill>
                <a:effectLst/>
              </a:rPr>
              <a:t>4</a:t>
            </a:r>
            <a:r>
              <a:rPr lang="en-US" dirty="0">
                <a:effectLst/>
              </a:rPr>
              <a:t>)</a:t>
            </a:r>
          </a:p>
          <a:p>
            <a:pPr>
              <a:tabLst>
                <a:tab pos="1111250" algn="l"/>
              </a:tabLst>
            </a:pPr>
            <a:r>
              <a:rPr lang="en-US" dirty="0"/>
              <a:t> </a:t>
            </a:r>
          </a:p>
          <a:p>
            <a:r>
              <a:rPr lang="en-US" dirty="0" err="1">
                <a:effectLst/>
              </a:rPr>
              <a:t>model</a:t>
            </a:r>
            <a:r>
              <a:rPr lang="en-US" dirty="0" err="1">
                <a:solidFill>
                  <a:srgbClr val="666666"/>
                </a:solidFill>
                <a:effectLst/>
              </a:rPr>
              <a:t>.</a:t>
            </a:r>
            <a:r>
              <a:rPr lang="en-US" dirty="0" err="1">
                <a:effectLst/>
              </a:rPr>
              <a:t>save</a:t>
            </a:r>
            <a:r>
              <a:rPr lang="en-US" dirty="0">
                <a:effectLst/>
              </a:rPr>
              <a:t>(</a:t>
            </a:r>
            <a:r>
              <a:rPr lang="en-US" dirty="0">
                <a:solidFill>
                  <a:srgbClr val="4070A0"/>
                </a:solidFill>
                <a:effectLst/>
              </a:rPr>
              <a:t>"</a:t>
            </a:r>
            <a:r>
              <a:rPr lang="en-US" dirty="0" err="1">
                <a:solidFill>
                  <a:srgbClr val="4070A0"/>
                </a:solidFill>
                <a:effectLst/>
              </a:rPr>
              <a:t>dqn_cartpole</a:t>
            </a:r>
            <a:r>
              <a:rPr lang="en-US" dirty="0">
                <a:solidFill>
                  <a:srgbClr val="4070A0"/>
                </a:solidFill>
                <a:effectLst/>
              </a:rPr>
              <a:t>"</a:t>
            </a:r>
            <a:r>
              <a:rPr lang="en-US" dirty="0">
                <a:effectLst/>
              </a:rPr>
              <a:t>)</a:t>
            </a:r>
            <a:endParaRPr lang="en-TR" dirty="0"/>
          </a:p>
        </p:txBody>
      </p:sp>
      <p:pic>
        <p:nvPicPr>
          <p:cNvPr id="12" name="Graphic 11">
            <a:extLst>
              <a:ext uri="{FF2B5EF4-FFF2-40B4-BE49-F238E27FC236}">
                <a16:creationId xmlns:a16="http://schemas.microsoft.com/office/drawing/2014/main" id="{2DA712F2-05F3-2548-AB60-C1DBB011ED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7112" y="971498"/>
            <a:ext cx="4907041" cy="3680281"/>
          </a:xfrm>
          <a:prstGeom prst="rect">
            <a:avLst/>
          </a:prstGeom>
        </p:spPr>
      </p:pic>
    </p:spTree>
    <p:extLst>
      <p:ext uri="{BB962C8B-B14F-4D97-AF65-F5344CB8AC3E}">
        <p14:creationId xmlns:p14="http://schemas.microsoft.com/office/powerpoint/2010/main" val="2271339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1786786878"/>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a:t>
                      </a:r>
                      <a:r>
                        <a:rPr lang="en-US" sz="1300" dirty="0">
                          <a:latin typeface="Roboto"/>
                          <a:ea typeface="Roboto"/>
                          <a:cs typeface="Roboto"/>
                          <a:sym typeface="Roboto"/>
                        </a:rPr>
                        <a:t>DQN </a:t>
                      </a:r>
                      <a:r>
                        <a:rPr lang="ru-RU" sz="1300" dirty="0">
                          <a:latin typeface="Roboto"/>
                          <a:ea typeface="Roboto"/>
                          <a:cs typeface="Roboto"/>
                          <a:sym typeface="Roboto"/>
                        </a:rPr>
                        <a:t>«руками» на </a:t>
                      </a:r>
                      <a:r>
                        <a:rPr lang="en-US" sz="1300" dirty="0">
                          <a:latin typeface="Roboto"/>
                          <a:ea typeface="Roboto"/>
                          <a:cs typeface="Roboto"/>
                          <a:sym typeface="Roboto"/>
                        </a:rPr>
                        <a:t>python</a:t>
                      </a: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Попробовать использовать </a:t>
                      </a:r>
                      <a:r>
                        <a:rPr lang="en-US" sz="1300" dirty="0">
                          <a:latin typeface="Roboto"/>
                          <a:ea typeface="Roboto"/>
                          <a:cs typeface="Roboto"/>
                          <a:sym typeface="Roboto"/>
                        </a:rPr>
                        <a:t>BaseLine3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Сравнить результаты</a:t>
                      </a:r>
                      <a:endParaRPr lang="en-US"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66" name="Google Shape;466;p86"/>
          <p:cNvGraphicFramePr/>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lang="en-US"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lang="en-US"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446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Вопросы?</a:t>
            </a:r>
            <a:endParaRPr/>
          </a:p>
        </p:txBody>
      </p:sp>
      <p:pic>
        <p:nvPicPr>
          <p:cNvPr id="503" name="Google Shape;503;p92"/>
          <p:cNvPicPr preferRelativeResize="0"/>
          <p:nvPr/>
        </p:nvPicPr>
        <p:blipFill rotWithShape="1">
          <a:blip r:embed="rId3">
            <a:alphaModFix/>
          </a:blip>
          <a:srcRect/>
          <a:stretch/>
        </p:blipFill>
        <p:spPr>
          <a:xfrm>
            <a:off x="1032750" y="2962492"/>
            <a:ext cx="496901" cy="496901"/>
          </a:xfrm>
          <a:prstGeom prst="rect">
            <a:avLst/>
          </a:prstGeom>
          <a:noFill/>
          <a:ln>
            <a:noFill/>
          </a:ln>
        </p:spPr>
      </p:pic>
      <p:pic>
        <p:nvPicPr>
          <p:cNvPr id="504" name="Google Shape;504;p9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05" name="Google Shape;505;p9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
        <p:nvSpPr>
          <p:cNvPr id="506" name="Google Shape;506;p9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rotWithShape="1">
          <a:blip r:embed="rId3">
            <a:alphaModFix/>
          </a:blip>
          <a:srcRect t="583" b="583"/>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Роман Захаров</a:t>
            </a:r>
            <a:endParaRPr sz="1517" b="1">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solidFill>
            <a:srgbClr val="FF0000"/>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Senior Data Scientist в Райффайзенбанке</a:t>
            </a:r>
            <a:endParaRPr sz="850" dirty="0"/>
          </a:p>
          <a:p>
            <a:pPr marL="0" lvl="0" indent="0" algn="l" rtl="0">
              <a:lnSpc>
                <a:spcPct val="100000"/>
              </a:lnSpc>
              <a:spcBef>
                <a:spcPts val="0"/>
              </a:spcBef>
              <a:spcAft>
                <a:spcPts val="0"/>
              </a:spcAft>
              <a:buSzPts val="597"/>
              <a:buNone/>
            </a:pPr>
            <a:endParaRPr sz="850" dirty="0"/>
          </a:p>
          <a:p>
            <a:pPr marL="0" lvl="0" indent="0" algn="l" rtl="0">
              <a:lnSpc>
                <a:spcPct val="115000"/>
              </a:lnSpc>
              <a:spcBef>
                <a:spcPts val="0"/>
              </a:spcBef>
              <a:spcAft>
                <a:spcPts val="0"/>
              </a:spcAft>
              <a:buClr>
                <a:schemeClr val="dk1"/>
              </a:buClr>
              <a:buSzPts val="1100"/>
              <a:buFont typeface="Arial"/>
              <a:buNone/>
            </a:pPr>
            <a:r>
              <a:rPr lang="ru" sz="850" dirty="0"/>
              <a:t>Эксперт по анализу данных и машинному обучению. Специалист по компьютерному зрению, распознаванию изображений, трекингу и локализации объектов</a:t>
            </a:r>
            <a:endParaRPr sz="850" dirty="0"/>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rotWithShape="1">
          <a:blip r:embed="rId4">
            <a:alphaModFix/>
          </a:blip>
          <a:srcRect t="7082" b="707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rotWithShape="1">
          <a:blip r:embed="rId5">
            <a:alphaModFix/>
          </a:blip>
          <a:srcRect t="729" b="729"/>
          <a:stretch/>
        </p:blipFill>
        <p:spPr>
          <a:xfrm>
            <a:off x="4961150" y="1355025"/>
            <a:ext cx="830100" cy="819000"/>
          </a:xfrm>
          <a:prstGeom prst="ellipse">
            <a:avLst/>
          </a:prstGeom>
          <a:noFill/>
          <a:ln>
            <a:noFill/>
          </a:ln>
        </p:spPr>
      </p:pic>
      <p:sp>
        <p:nvSpPr>
          <p:cNvPr id="232" name="Google Shape;232;p40"/>
          <p:cNvSpPr txBox="1">
            <a:spLocks noGrp="1"/>
          </p:cNvSpPr>
          <p:nvPr>
            <p:ph type="subTitle" idx="4294967295"/>
          </p:nvPr>
        </p:nvSpPr>
        <p:spPr>
          <a:xfrm>
            <a:off x="5880205"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Вячеслав Резяпкин</a:t>
            </a:r>
            <a:endParaRPr sz="1517" b="1">
              <a:solidFill>
                <a:srgbClr val="FF9900"/>
              </a:solidFill>
            </a:endParaRPr>
          </a:p>
        </p:txBody>
      </p:sp>
      <p:sp>
        <p:nvSpPr>
          <p:cNvPr id="233" name="Google Shape;233;p40"/>
          <p:cNvSpPr txBox="1">
            <a:spLocks noGrp="1"/>
          </p:cNvSpPr>
          <p:nvPr>
            <p:ph type="subTitle" idx="4294967295"/>
          </p:nvPr>
        </p:nvSpPr>
        <p:spPr>
          <a:xfrm>
            <a:off x="5880200" y="327545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850"/>
              <a:t>Старший математик-разработчик Ozon</a:t>
            </a:r>
            <a:endParaRPr sz="850"/>
          </a:p>
          <a:p>
            <a:pPr marL="0" lvl="0" indent="0" algn="l" rtl="0">
              <a:lnSpc>
                <a:spcPct val="115000"/>
              </a:lnSpc>
              <a:spcBef>
                <a:spcPts val="0"/>
              </a:spcBef>
              <a:spcAft>
                <a:spcPts val="0"/>
              </a:spcAft>
              <a:buClr>
                <a:schemeClr val="dk1"/>
              </a:buClr>
              <a:buSzPts val="1100"/>
              <a:buFont typeface="Arial"/>
              <a:buNone/>
            </a:pPr>
            <a:endParaRPr sz="850"/>
          </a:p>
          <a:p>
            <a:pPr marL="0" lvl="0" indent="0" algn="l" rtl="0">
              <a:lnSpc>
                <a:spcPct val="115000"/>
              </a:lnSpc>
              <a:spcBef>
                <a:spcPts val="0"/>
              </a:spcBef>
              <a:spcAft>
                <a:spcPts val="0"/>
              </a:spcAft>
              <a:buClr>
                <a:schemeClr val="dk1"/>
              </a:buClr>
              <a:buSzPts val="1100"/>
              <a:buFont typeface="Arial"/>
              <a:buNone/>
            </a:pPr>
            <a:r>
              <a:rPr lang="ru" sz="850"/>
              <a:t>Работал над оптимизацией банковских процессов, алгоритмами отгрузки и управления поставками в логистике</a:t>
            </a:r>
            <a:endParaRPr sz="850"/>
          </a:p>
          <a:p>
            <a:pPr marL="0" lvl="0" indent="0" algn="l" rtl="0">
              <a:lnSpc>
                <a:spcPct val="100000"/>
              </a:lnSpc>
              <a:spcBef>
                <a:spcPts val="0"/>
              </a:spcBef>
              <a:spcAft>
                <a:spcPts val="0"/>
              </a:spcAft>
              <a:buSzPts val="597"/>
              <a:buNone/>
            </a:pPr>
            <a:endParaRPr sz="867"/>
          </a:p>
        </p:txBody>
      </p:sp>
      <p:pic>
        <p:nvPicPr>
          <p:cNvPr id="234" name="Google Shape;234;p40"/>
          <p:cNvPicPr preferRelativeResize="0"/>
          <p:nvPr/>
        </p:nvPicPr>
        <p:blipFill rotWithShape="1">
          <a:blip r:embed="rId6">
            <a:alphaModFix/>
          </a:blip>
          <a:srcRect t="670" b="670"/>
          <a:stretch/>
        </p:blipFill>
        <p:spPr>
          <a:xfrm>
            <a:off x="4961150" y="3032156"/>
            <a:ext cx="830100" cy="819000"/>
          </a:xfrm>
          <a:prstGeom prst="ellipse">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4" name="Picture 3">
            <a:extLst>
              <a:ext uri="{FF2B5EF4-FFF2-40B4-BE49-F238E27FC236}">
                <a16:creationId xmlns:a16="http://schemas.microsoft.com/office/drawing/2014/main" id="{0535A588-01E7-E74B-BD34-1D88462BF1F1}"/>
              </a:ext>
            </a:extLst>
          </p:cNvPr>
          <p:cNvPicPr>
            <a:picLocks noChangeAspect="1"/>
          </p:cNvPicPr>
          <p:nvPr/>
        </p:nvPicPr>
        <p:blipFill rotWithShape="1">
          <a:blip r:embed="rId3"/>
          <a:srcRect r="3691"/>
          <a:stretch/>
        </p:blipFill>
        <p:spPr>
          <a:xfrm>
            <a:off x="-1" y="67507"/>
            <a:ext cx="9143657" cy="49605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615871059"/>
              </p:ext>
            </p:extLst>
          </p:nvPr>
        </p:nvGraphicFramePr>
        <p:xfrm>
          <a:off x="952500" y="1544194"/>
          <a:ext cx="7239000" cy="1746520"/>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5.</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29" name="Google Shape;629;p107"/>
          <p:cNvPicPr preferRelativeResize="0"/>
          <p:nvPr/>
        </p:nvPicPr>
        <p:blipFill rotWithShape="1">
          <a:blip r:embed="rId3">
            <a:alphaModFix/>
          </a:blip>
          <a:srcRect/>
          <a:stretch/>
        </p:blipFill>
        <p:spPr>
          <a:xfrm>
            <a:off x="544950" y="3239794"/>
            <a:ext cx="608438" cy="608424"/>
          </a:xfrm>
          <a:prstGeom prst="rect">
            <a:avLst/>
          </a:prstGeom>
          <a:noFill/>
          <a:ln>
            <a:noFill/>
          </a:ln>
        </p:spPr>
      </p:pic>
      <p:pic>
        <p:nvPicPr>
          <p:cNvPr id="630" name="Google Shape;630;p107"/>
          <p:cNvPicPr preferRelativeResize="0"/>
          <p:nvPr/>
        </p:nvPicPr>
        <p:blipFill rotWithShape="1">
          <a:blip r:embed="rId4">
            <a:alphaModFix/>
          </a:blip>
          <a:srcRect/>
          <a:stretch/>
        </p:blipFill>
        <p:spPr>
          <a:xfrm>
            <a:off x="544950" y="2303321"/>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724675" y="2330456"/>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en-US" sz="1800" i="1" dirty="0">
                <a:solidFill>
                  <a:schemeClr val="dk1"/>
                </a:solidFill>
                <a:latin typeface="Roboto"/>
                <a:ea typeface="Roboto"/>
                <a:cs typeface="Roboto"/>
                <a:sym typeface="Roboto"/>
              </a:rPr>
              <a:t>30</a:t>
            </a:r>
            <a:r>
              <a:rPr lang="ru" sz="1800" i="1" dirty="0">
                <a:solidFill>
                  <a:schemeClr val="dk1"/>
                </a:solidFill>
                <a:latin typeface="Roboto"/>
                <a:ea typeface="Roboto"/>
                <a:cs typeface="Roboto"/>
                <a:sym typeface="Roboto"/>
              </a:rPr>
              <a:t>.1</a:t>
            </a:r>
            <a:r>
              <a:rPr lang="en-US" sz="1800" i="1" dirty="0">
                <a:solidFill>
                  <a:schemeClr val="dk1"/>
                </a:solidFill>
                <a:latin typeface="Roboto"/>
                <a:ea typeface="Roboto"/>
                <a:cs typeface="Roboto"/>
                <a:sym typeface="Roboto"/>
              </a:rPr>
              <a:t>1</a:t>
            </a:r>
            <a:r>
              <a:rPr lang="ru" sz="1800" i="1" dirty="0">
                <a:solidFill>
                  <a:schemeClr val="dk1"/>
                </a:solidFill>
                <a:latin typeface="Roboto"/>
                <a:ea typeface="Roboto"/>
                <a:cs typeface="Roboto"/>
                <a:sym typeface="Roboto"/>
              </a:rPr>
              <a:t>.2023 </a:t>
            </a:r>
            <a:endParaRPr sz="2400" i="1" dirty="0">
              <a:solidFill>
                <a:srgbClr val="3F3F3F"/>
              </a:solidFill>
              <a:latin typeface="Roboto"/>
              <a:ea typeface="Roboto"/>
              <a:cs typeface="Roboto"/>
              <a:sym typeface="Roboto"/>
            </a:endParaRPr>
          </a:p>
        </p:txBody>
      </p:sp>
      <p:sp>
        <p:nvSpPr>
          <p:cNvPr id="633" name="Google Shape;633;p107"/>
          <p:cNvSpPr txBox="1"/>
          <p:nvPr/>
        </p:nvSpPr>
        <p:spPr>
          <a:xfrm>
            <a:off x="1820597" y="3364944"/>
            <a:ext cx="6747600" cy="44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ru" sz="1800" dirty="0">
                <a:solidFill>
                  <a:schemeClr val="dk1"/>
                </a:solidFill>
                <a:latin typeface="Roboto"/>
                <a:ea typeface="Roboto"/>
                <a:cs typeface="Roboto"/>
                <a:sym typeface="Roboto"/>
              </a:rPr>
              <a:t>Следующий открытый урок: </a:t>
            </a:r>
            <a:endParaRPr lang="en-US" sz="1800"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en-US" sz="1800" i="1" dirty="0">
                <a:solidFill>
                  <a:schemeClr val="dk1"/>
                </a:solidFill>
                <a:latin typeface="Roboto"/>
                <a:ea typeface="Roboto"/>
                <a:cs typeface="Roboto"/>
                <a:sym typeface="Roboto"/>
              </a:rPr>
              <a:t>RL </a:t>
            </a:r>
            <a:r>
              <a:rPr lang="ru-RU" sz="1800" i="1" dirty="0">
                <a:solidFill>
                  <a:schemeClr val="dk1"/>
                </a:solidFill>
                <a:latin typeface="Roboto"/>
                <a:ea typeface="Roboto"/>
                <a:cs typeface="Roboto"/>
                <a:sym typeface="Roboto"/>
              </a:rPr>
              <a:t>на финансовых рынках </a:t>
            </a:r>
            <a:r>
              <a:rPr lang="ru" sz="1800" i="1" dirty="0">
                <a:solidFill>
                  <a:schemeClr val="dk1"/>
                </a:solidFill>
                <a:latin typeface="Roboto"/>
                <a:ea typeface="Roboto"/>
                <a:cs typeface="Roboto"/>
                <a:sym typeface="Roboto"/>
              </a:rPr>
              <a:t>08.11.2023</a:t>
            </a:r>
            <a:r>
              <a:rPr lang="ru" sz="1800" dirty="0">
                <a:solidFill>
                  <a:schemeClr val="dk1"/>
                </a:solidFill>
                <a:latin typeface="Roboto"/>
                <a:ea typeface="Roboto"/>
                <a:cs typeface="Roboto"/>
                <a:sym typeface="Roboto"/>
              </a:rPr>
              <a:t> </a:t>
            </a:r>
            <a:endParaRPr sz="1800" i="1" dirty="0">
              <a:solidFill>
                <a:schemeClr val="dk1"/>
              </a:solidFill>
              <a:latin typeface="Roboto"/>
              <a:ea typeface="Roboto"/>
              <a:cs typeface="Roboto"/>
              <a:sym typeface="Roboto"/>
            </a:endParaRPr>
          </a:p>
        </p:txBody>
      </p:sp>
      <p:pic>
        <p:nvPicPr>
          <p:cNvPr id="636" name="Google Shape;636;p107"/>
          <p:cNvPicPr preferRelativeResize="0"/>
          <p:nvPr/>
        </p:nvPicPr>
        <p:blipFill>
          <a:blip r:embed="rId5">
            <a:alphaModFix/>
          </a:blip>
          <a:stretch>
            <a:fillRect/>
          </a:stretch>
        </p:blipFill>
        <p:spPr>
          <a:xfrm>
            <a:off x="2204125" y="0"/>
            <a:ext cx="1064725" cy="1064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2859</TotalTime>
  <Words>4108</Words>
  <Application>Microsoft Macintosh PowerPoint</Application>
  <PresentationFormat>On-screen Show (16:9)</PresentationFormat>
  <Paragraphs>512</Paragraphs>
  <Slides>61</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61</vt:i4>
      </vt:variant>
    </vt:vector>
  </HeadingPairs>
  <TitlesOfParts>
    <vt:vector size="75" baseType="lpstr">
      <vt:lpstr>KaTeX_Math</vt:lpstr>
      <vt:lpstr>KaTeX_Main</vt:lpstr>
      <vt:lpstr>Söhne</vt:lpstr>
      <vt:lpstr>STIXMathJax_Variants</vt:lpstr>
      <vt:lpstr>STIXMathJax_Normal-italic</vt:lpstr>
      <vt:lpstr>Helvetica Neue</vt:lpstr>
      <vt:lpstr>Roboto</vt:lpstr>
      <vt:lpstr>STIXMathJax_Main</vt:lpstr>
      <vt:lpstr>Calibri</vt:lpstr>
      <vt:lpstr>Cambria Math</vt:lpstr>
      <vt:lpstr>Arial</vt:lpstr>
      <vt:lpstr>Courier New</vt:lpstr>
      <vt:lpstr>Светлая тема</vt:lpstr>
      <vt:lpstr>Светлая тема</vt:lpstr>
      <vt:lpstr>Reinforcement Learning Overview main algorithms </vt:lpstr>
      <vt:lpstr>PowerPoint Presentation</vt:lpstr>
      <vt:lpstr>Reinforcement Learning Обзор основных алгоритмов обучения с подкреплением  </vt:lpstr>
      <vt:lpstr>Маршрут вебинара</vt:lpstr>
      <vt:lpstr>Расскажите о себе</vt:lpstr>
      <vt:lpstr>Правила вебинара</vt:lpstr>
      <vt:lpstr>Об ОТУС</vt:lpstr>
      <vt:lpstr>PowerPoint Presentation</vt:lpstr>
      <vt:lpstr>Образование в ОТУС</vt:lpstr>
      <vt:lpstr>PowerPoint Presentation</vt:lpstr>
      <vt:lpstr>PowerPoint Presentation</vt:lpstr>
      <vt:lpstr>Напишите, пожалуйста, в чат подходящую цифру</vt:lpstr>
      <vt:lpstr>Reinforcement Learning</vt:lpstr>
      <vt:lpstr>Цели вебинара</vt:lpstr>
      <vt:lpstr>Что такое Reinforcement Learning</vt:lpstr>
      <vt:lpstr>Reinforcement Learning</vt:lpstr>
      <vt:lpstr>PowerPoint Presentation</vt:lpstr>
      <vt:lpstr>PowerPoint Presentation</vt:lpstr>
      <vt:lpstr>Алгоритмы RL</vt:lpstr>
      <vt:lpstr>Обзор алгоритмов RL</vt:lpstr>
      <vt:lpstr>Обзор алгоритмов RL</vt:lpstr>
      <vt:lpstr>Model based</vt:lpstr>
      <vt:lpstr>Model based – learn model</vt:lpstr>
      <vt:lpstr>Model based – given model</vt:lpstr>
      <vt:lpstr>Model free</vt:lpstr>
      <vt:lpstr>Model free – Q-learning</vt:lpstr>
      <vt:lpstr>Model free – Policy optimization</vt:lpstr>
      <vt:lpstr>Model free – Policy optimization</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Deep Reinforcement Learning</vt:lpstr>
      <vt:lpstr>RL policy – детерминированная политика</vt:lpstr>
      <vt:lpstr>RL policy – стохастическая политика</vt:lpstr>
      <vt:lpstr>Функция ценности состояния и ценности действия</vt:lpstr>
      <vt:lpstr>Уравнение Беллмана</vt:lpstr>
      <vt:lpstr>Уравнение Беллмана для 𝑣-функции </vt:lpstr>
      <vt:lpstr>Уравнение Беллмана для 𝑞-функции </vt:lpstr>
      <vt:lpstr>Правило сравнения политики</vt:lpstr>
      <vt:lpstr>Алгоритм DQN</vt:lpstr>
      <vt:lpstr>Q-learning</vt:lpstr>
      <vt:lpstr>Алгоритм Q-learning</vt:lpstr>
      <vt:lpstr>Deep Q-learning</vt:lpstr>
      <vt:lpstr>Deep Q-learning Network</vt:lpstr>
      <vt:lpstr>DQN</vt:lpstr>
      <vt:lpstr>StableBaseline3</vt:lpstr>
      <vt:lpstr>Практика</vt:lpstr>
      <vt:lpstr>Практическая реализация </vt:lpstr>
      <vt:lpstr>Вопросы?</vt:lpstr>
      <vt:lpstr>Ключевые тезисы  </vt:lpstr>
      <vt:lpstr>Вопросы?</vt:lpstr>
      <vt:lpstr>Знакомство с командой и программой курса</vt:lpstr>
      <vt:lpstr>Команда курса</vt:lpstr>
      <vt:lpstr>PowerPoint Presentation</vt:lpstr>
      <vt:lpstr>PowerPoint Presentation</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44</cp:revision>
  <dcterms:modified xsi:type="dcterms:W3CDTF">2023-10-23T17:04:49Z</dcterms:modified>
</cp:coreProperties>
</file>